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2"/>
  </p:notesMasterIdLst>
  <p:sldIdLst>
    <p:sldId id="258" r:id="rId5"/>
    <p:sldId id="259" r:id="rId6"/>
    <p:sldId id="268" r:id="rId7"/>
    <p:sldId id="351" r:id="rId8"/>
    <p:sldId id="361" r:id="rId9"/>
    <p:sldId id="362" r:id="rId10"/>
    <p:sldId id="360" r:id="rId11"/>
    <p:sldId id="352" r:id="rId12"/>
    <p:sldId id="355" r:id="rId13"/>
    <p:sldId id="359" r:id="rId14"/>
    <p:sldId id="363" r:id="rId15"/>
    <p:sldId id="354" r:id="rId16"/>
    <p:sldId id="357" r:id="rId17"/>
    <p:sldId id="356" r:id="rId18"/>
    <p:sldId id="358" r:id="rId19"/>
    <p:sldId id="350" r:id="rId20"/>
    <p:sldId id="278" r:id="rId21"/>
    <p:sldId id="260" r:id="rId22"/>
    <p:sldId id="263" r:id="rId23"/>
    <p:sldId id="265" r:id="rId24"/>
    <p:sldId id="261" r:id="rId25"/>
    <p:sldId id="262" r:id="rId26"/>
    <p:sldId id="269" r:id="rId27"/>
    <p:sldId id="271" r:id="rId28"/>
    <p:sldId id="272" r:id="rId29"/>
    <p:sldId id="372" r:id="rId30"/>
    <p:sldId id="373" r:id="rId31"/>
    <p:sldId id="270" r:id="rId32"/>
    <p:sldId id="349" r:id="rId33"/>
    <p:sldId id="273" r:id="rId34"/>
    <p:sldId id="279" r:id="rId35"/>
    <p:sldId id="275" r:id="rId36"/>
    <p:sldId id="277" r:id="rId37"/>
    <p:sldId id="280" r:id="rId38"/>
    <p:sldId id="316" r:id="rId39"/>
    <p:sldId id="317" r:id="rId40"/>
    <p:sldId id="318" r:id="rId41"/>
    <p:sldId id="281" r:id="rId42"/>
    <p:sldId id="369" r:id="rId43"/>
    <p:sldId id="370" r:id="rId44"/>
    <p:sldId id="282" r:id="rId45"/>
    <p:sldId id="284" r:id="rId46"/>
    <p:sldId id="283" r:id="rId47"/>
    <p:sldId id="285" r:id="rId48"/>
    <p:sldId id="286" r:id="rId49"/>
    <p:sldId id="371" r:id="rId50"/>
    <p:sldId id="288" r:id="rId51"/>
    <p:sldId id="289" r:id="rId52"/>
    <p:sldId id="381" r:id="rId53"/>
    <p:sldId id="375" r:id="rId54"/>
    <p:sldId id="380" r:id="rId55"/>
    <p:sldId id="290" r:id="rId56"/>
    <p:sldId id="291" r:id="rId57"/>
    <p:sldId id="292" r:id="rId58"/>
    <p:sldId id="293" r:id="rId59"/>
    <p:sldId id="294" r:id="rId60"/>
    <p:sldId id="377" r:id="rId61"/>
    <p:sldId id="376" r:id="rId62"/>
    <p:sldId id="378" r:id="rId63"/>
    <p:sldId id="379" r:id="rId64"/>
    <p:sldId id="295" r:id="rId65"/>
    <p:sldId id="296" r:id="rId66"/>
    <p:sldId id="303" r:id="rId67"/>
    <p:sldId id="309" r:id="rId68"/>
    <p:sldId id="310" r:id="rId69"/>
    <p:sldId id="311" r:id="rId70"/>
    <p:sldId id="307" r:id="rId71"/>
    <p:sldId id="308" r:id="rId72"/>
    <p:sldId id="312" r:id="rId73"/>
    <p:sldId id="314" r:id="rId74"/>
    <p:sldId id="315" r:id="rId75"/>
    <p:sldId id="319" r:id="rId76"/>
    <p:sldId id="320" r:id="rId77"/>
    <p:sldId id="321" r:id="rId78"/>
    <p:sldId id="322" r:id="rId79"/>
    <p:sldId id="323" r:id="rId80"/>
    <p:sldId id="324" r:id="rId81"/>
    <p:sldId id="325" r:id="rId82"/>
    <p:sldId id="326" r:id="rId83"/>
    <p:sldId id="327" r:id="rId84"/>
    <p:sldId id="328" r:id="rId85"/>
    <p:sldId id="329" r:id="rId86"/>
    <p:sldId id="330" r:id="rId87"/>
    <p:sldId id="365" r:id="rId88"/>
    <p:sldId id="366" r:id="rId89"/>
    <p:sldId id="367" r:id="rId90"/>
    <p:sldId id="368" r:id="rId91"/>
    <p:sldId id="297" r:id="rId92"/>
    <p:sldId id="335" r:id="rId93"/>
    <p:sldId id="304" r:id="rId94"/>
    <p:sldId id="336" r:id="rId95"/>
    <p:sldId id="337" r:id="rId96"/>
    <p:sldId id="300" r:id="rId97"/>
    <p:sldId id="301" r:id="rId98"/>
    <p:sldId id="338" r:id="rId99"/>
    <p:sldId id="364" r:id="rId100"/>
    <p:sldId id="298" r:id="rId101"/>
    <p:sldId id="305" r:id="rId102"/>
    <p:sldId id="382" r:id="rId103"/>
    <p:sldId id="344" r:id="rId104"/>
    <p:sldId id="343" r:id="rId105"/>
    <p:sldId id="348" r:id="rId106"/>
    <p:sldId id="346" r:id="rId107"/>
    <p:sldId id="347" r:id="rId108"/>
    <p:sldId id="299" r:id="rId109"/>
    <p:sldId id="331" r:id="rId110"/>
    <p:sldId id="332" r:id="rId111"/>
    <p:sldId id="333" r:id="rId112"/>
    <p:sldId id="306" r:id="rId113"/>
    <p:sldId id="339" r:id="rId114"/>
    <p:sldId id="340" r:id="rId115"/>
    <p:sldId id="334" r:id="rId116"/>
    <p:sldId id="374" r:id="rId117"/>
    <p:sldId id="392" r:id="rId118"/>
    <p:sldId id="393" r:id="rId119"/>
    <p:sldId id="383" r:id="rId120"/>
    <p:sldId id="385" r:id="rId121"/>
    <p:sldId id="386" r:id="rId122"/>
    <p:sldId id="387" r:id="rId123"/>
    <p:sldId id="389" r:id="rId124"/>
    <p:sldId id="388" r:id="rId125"/>
    <p:sldId id="390" r:id="rId126"/>
    <p:sldId id="384" r:id="rId127"/>
    <p:sldId id="394" r:id="rId128"/>
    <p:sldId id="395" r:id="rId129"/>
    <p:sldId id="391" r:id="rId130"/>
    <p:sldId id="302" r:id="rId13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97A33585-6A8E-442D-B585-0FB24842F674}">
          <p14:sldIdLst>
            <p14:sldId id="258"/>
            <p14:sldId id="259"/>
            <p14:sldId id="268"/>
            <p14:sldId id="351"/>
            <p14:sldId id="361"/>
            <p14:sldId id="362"/>
            <p14:sldId id="360"/>
            <p14:sldId id="352"/>
            <p14:sldId id="355"/>
            <p14:sldId id="359"/>
            <p14:sldId id="363"/>
            <p14:sldId id="354"/>
            <p14:sldId id="357"/>
            <p14:sldId id="356"/>
            <p14:sldId id="358"/>
            <p14:sldId id="350"/>
            <p14:sldId id="278"/>
            <p14:sldId id="260"/>
            <p14:sldId id="263"/>
            <p14:sldId id="265"/>
            <p14:sldId id="261"/>
            <p14:sldId id="262"/>
            <p14:sldId id="269"/>
            <p14:sldId id="271"/>
            <p14:sldId id="272"/>
            <p14:sldId id="372"/>
            <p14:sldId id="373"/>
            <p14:sldId id="270"/>
            <p14:sldId id="349"/>
            <p14:sldId id="273"/>
            <p14:sldId id="279"/>
            <p14:sldId id="275"/>
            <p14:sldId id="277"/>
            <p14:sldId id="280"/>
            <p14:sldId id="316"/>
            <p14:sldId id="317"/>
            <p14:sldId id="318"/>
            <p14:sldId id="281"/>
            <p14:sldId id="369"/>
            <p14:sldId id="370"/>
            <p14:sldId id="282"/>
            <p14:sldId id="284"/>
            <p14:sldId id="283"/>
            <p14:sldId id="285"/>
            <p14:sldId id="286"/>
            <p14:sldId id="371"/>
            <p14:sldId id="288"/>
            <p14:sldId id="289"/>
            <p14:sldId id="381"/>
            <p14:sldId id="375"/>
            <p14:sldId id="380"/>
            <p14:sldId id="290"/>
            <p14:sldId id="291"/>
            <p14:sldId id="292"/>
            <p14:sldId id="293"/>
            <p14:sldId id="294"/>
            <p14:sldId id="377"/>
            <p14:sldId id="376"/>
            <p14:sldId id="378"/>
            <p14:sldId id="379"/>
            <p14:sldId id="295"/>
            <p14:sldId id="296"/>
            <p14:sldId id="303"/>
            <p14:sldId id="309"/>
            <p14:sldId id="310"/>
            <p14:sldId id="311"/>
            <p14:sldId id="307"/>
            <p14:sldId id="308"/>
            <p14:sldId id="312"/>
            <p14:sldId id="314"/>
            <p14:sldId id="315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65"/>
            <p14:sldId id="366"/>
            <p14:sldId id="367"/>
            <p14:sldId id="368"/>
            <p14:sldId id="297"/>
            <p14:sldId id="335"/>
            <p14:sldId id="304"/>
            <p14:sldId id="336"/>
            <p14:sldId id="337"/>
            <p14:sldId id="300"/>
            <p14:sldId id="301"/>
            <p14:sldId id="338"/>
            <p14:sldId id="364"/>
            <p14:sldId id="298"/>
            <p14:sldId id="305"/>
            <p14:sldId id="382"/>
            <p14:sldId id="344"/>
            <p14:sldId id="343"/>
            <p14:sldId id="348"/>
            <p14:sldId id="346"/>
            <p14:sldId id="347"/>
            <p14:sldId id="299"/>
            <p14:sldId id="331"/>
            <p14:sldId id="332"/>
            <p14:sldId id="333"/>
            <p14:sldId id="306"/>
            <p14:sldId id="339"/>
            <p14:sldId id="340"/>
            <p14:sldId id="334"/>
            <p14:sldId id="374"/>
            <p14:sldId id="392"/>
            <p14:sldId id="393"/>
            <p14:sldId id="383"/>
            <p14:sldId id="385"/>
            <p14:sldId id="386"/>
            <p14:sldId id="387"/>
            <p14:sldId id="389"/>
            <p14:sldId id="388"/>
            <p14:sldId id="390"/>
            <p14:sldId id="384"/>
            <p14:sldId id="394"/>
            <p14:sldId id="395"/>
            <p14:sldId id="391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4B6F"/>
    <a:srgbClr val="86CE37"/>
    <a:srgbClr val="0097D5"/>
    <a:srgbClr val="CEA83C"/>
    <a:srgbClr val="91BB25"/>
    <a:srgbClr val="CFD5EA"/>
    <a:srgbClr val="A5BB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28" Type="http://schemas.openxmlformats.org/officeDocument/2006/relationships/slide" Target="slides/slide124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openxmlformats.org/officeDocument/2006/relationships/viewProps" Target="viewProps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slide" Target="slides/slide126.xml"/><Relationship Id="rId135" Type="http://schemas.openxmlformats.org/officeDocument/2006/relationships/theme" Target="theme/theme1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tableStyles" Target="tableStyle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28718-ADA5-46BA-8A37-C49390CA84C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0F7AB08-7EDA-4CA9-9560-071CD89AAA0C}">
      <dgm:prSet phldrT="[Texto]"/>
      <dgm:spPr/>
      <dgm:t>
        <a:bodyPr/>
        <a:lstStyle/>
        <a:p>
          <a:r>
            <a:rPr lang="pt-BR"/>
            <a:t>Eficiência Operacional</a:t>
          </a:r>
        </a:p>
      </dgm:t>
    </dgm:pt>
    <dgm:pt modelId="{E48E3B1B-8269-4709-94AA-46849DCBEDBE}" type="parTrans" cxnId="{50459506-276C-4AAC-9671-86603EF86DD8}">
      <dgm:prSet/>
      <dgm:spPr/>
      <dgm:t>
        <a:bodyPr/>
        <a:lstStyle/>
        <a:p>
          <a:endParaRPr lang="pt-BR"/>
        </a:p>
      </dgm:t>
    </dgm:pt>
    <dgm:pt modelId="{B75E3453-CFA7-4915-AD8C-187D9D71FCEA}" type="sibTrans" cxnId="{50459506-276C-4AAC-9671-86603EF86DD8}">
      <dgm:prSet/>
      <dgm:spPr/>
      <dgm:t>
        <a:bodyPr/>
        <a:lstStyle/>
        <a:p>
          <a:endParaRPr lang="pt-BR"/>
        </a:p>
      </dgm:t>
    </dgm:pt>
    <dgm:pt modelId="{F98911B2-ECAA-418E-ACA6-016CCED59FE5}">
      <dgm:prSet phldrT="[Texto]"/>
      <dgm:spPr/>
      <dgm:t>
        <a:bodyPr/>
        <a:lstStyle/>
        <a:p>
          <a:r>
            <a:rPr lang="pt-BR"/>
            <a:t>Uma Gestão de Documentos realizada de forma coesa, garante uma resposta rápida em relação a informações contidas nos documentos/processos, conferindo assim redução de tempo entre a solicitação de informação e as respostas necessárias</a:t>
          </a:r>
        </a:p>
      </dgm:t>
    </dgm:pt>
    <dgm:pt modelId="{342A7AD0-ACAC-436B-82C8-F3C6DC784B3B}" type="parTrans" cxnId="{43AA94F4-33E7-4057-8951-2039554C2A3F}">
      <dgm:prSet/>
      <dgm:spPr/>
      <dgm:t>
        <a:bodyPr/>
        <a:lstStyle/>
        <a:p>
          <a:endParaRPr lang="pt-BR"/>
        </a:p>
      </dgm:t>
    </dgm:pt>
    <dgm:pt modelId="{02F1DC21-1B81-47B9-8A0A-AF6C2E3641B9}" type="sibTrans" cxnId="{43AA94F4-33E7-4057-8951-2039554C2A3F}">
      <dgm:prSet/>
      <dgm:spPr/>
      <dgm:t>
        <a:bodyPr/>
        <a:lstStyle/>
        <a:p>
          <a:endParaRPr lang="pt-BR"/>
        </a:p>
      </dgm:t>
    </dgm:pt>
    <dgm:pt modelId="{9FF7EFCB-920B-4711-AB5F-D71477D32065}">
      <dgm:prSet phldrT="[Texto]"/>
      <dgm:spPr/>
      <dgm:t>
        <a:bodyPr/>
        <a:lstStyle/>
        <a:p>
          <a:r>
            <a:rPr lang="pt-BR"/>
            <a:t>Tomada de Decisão informada</a:t>
          </a:r>
        </a:p>
      </dgm:t>
    </dgm:pt>
    <dgm:pt modelId="{9BC75A51-359A-4E05-9AA1-3BEB8DCD6B84}" type="parTrans" cxnId="{2BDE5E7A-5027-4BD9-A03B-CF0687D851FB}">
      <dgm:prSet/>
      <dgm:spPr/>
      <dgm:t>
        <a:bodyPr/>
        <a:lstStyle/>
        <a:p>
          <a:endParaRPr lang="pt-BR"/>
        </a:p>
      </dgm:t>
    </dgm:pt>
    <dgm:pt modelId="{22A6B3AD-40E1-463A-8174-0BB8D205708A}" type="sibTrans" cxnId="{2BDE5E7A-5027-4BD9-A03B-CF0687D851FB}">
      <dgm:prSet/>
      <dgm:spPr/>
      <dgm:t>
        <a:bodyPr/>
        <a:lstStyle/>
        <a:p>
          <a:endParaRPr lang="pt-BR"/>
        </a:p>
      </dgm:t>
    </dgm:pt>
    <dgm:pt modelId="{E27FC116-EA63-4E17-8A9F-ED4CA1599C59}">
      <dgm:prSet phldrT="[Texto]"/>
      <dgm:spPr/>
      <dgm:t>
        <a:bodyPr/>
        <a:lstStyle/>
        <a:p>
          <a:r>
            <a:rPr lang="pt-BR"/>
            <a:t>Ainda sobre recuperação rápida de informação, a instituição garante que a tomada de decisão seja embasada em informações de documentos, que independente do suporte, possuem informações seguras e autenticas.</a:t>
          </a:r>
        </a:p>
      </dgm:t>
    </dgm:pt>
    <dgm:pt modelId="{DF5971CB-4618-424C-9484-EA7AB7C26D5E}" type="parTrans" cxnId="{C7D55AE4-A346-4E5B-9DF4-1C9025D43F01}">
      <dgm:prSet/>
      <dgm:spPr/>
      <dgm:t>
        <a:bodyPr/>
        <a:lstStyle/>
        <a:p>
          <a:endParaRPr lang="pt-BR"/>
        </a:p>
      </dgm:t>
    </dgm:pt>
    <dgm:pt modelId="{F201447A-7FEF-4AC6-9C56-EE8B3B7456BE}" type="sibTrans" cxnId="{C7D55AE4-A346-4E5B-9DF4-1C9025D43F01}">
      <dgm:prSet/>
      <dgm:spPr/>
      <dgm:t>
        <a:bodyPr/>
        <a:lstStyle/>
        <a:p>
          <a:endParaRPr lang="pt-BR"/>
        </a:p>
      </dgm:t>
    </dgm:pt>
    <dgm:pt modelId="{1F721A35-20AD-438F-96C7-E2C2C86E4D05}">
      <dgm:prSet phldrT="[Texto]"/>
      <dgm:spPr/>
      <dgm:t>
        <a:bodyPr/>
        <a:lstStyle/>
        <a:p>
          <a:r>
            <a:rPr lang="pt-BR"/>
            <a:t>Conformidade Legal e Regulatória</a:t>
          </a:r>
        </a:p>
      </dgm:t>
    </dgm:pt>
    <dgm:pt modelId="{66609131-D441-4CC3-B138-6CCC90CC3A40}" type="parTrans" cxnId="{E81F4B2B-7B7C-4FDE-9C03-12FF6C1A20E4}">
      <dgm:prSet/>
      <dgm:spPr/>
      <dgm:t>
        <a:bodyPr/>
        <a:lstStyle/>
        <a:p>
          <a:endParaRPr lang="pt-BR"/>
        </a:p>
      </dgm:t>
    </dgm:pt>
    <dgm:pt modelId="{DE3F8D73-414E-4FDC-B6EB-12D7EA76C365}" type="sibTrans" cxnId="{E81F4B2B-7B7C-4FDE-9C03-12FF6C1A20E4}">
      <dgm:prSet/>
      <dgm:spPr/>
      <dgm:t>
        <a:bodyPr/>
        <a:lstStyle/>
        <a:p>
          <a:endParaRPr lang="pt-BR"/>
        </a:p>
      </dgm:t>
    </dgm:pt>
    <dgm:pt modelId="{6A0BA41D-DDE9-4622-A0D9-C14187F2E9AB}">
      <dgm:prSet phldrT="[Texto]"/>
      <dgm:spPr/>
      <dgm:t>
        <a:bodyPr/>
        <a:lstStyle/>
        <a:p>
          <a:r>
            <a:rPr lang="pt-BR"/>
            <a:t>Garante conformidade, controle de acesso e tratamento de documentos que necessitam que a organização esteja em conformidade com legislações específicas</a:t>
          </a:r>
        </a:p>
      </dgm:t>
    </dgm:pt>
    <dgm:pt modelId="{3A43B9EF-A34E-4DF6-859A-7917572E17E5}" type="parTrans" cxnId="{BA5DAD40-4AF8-4AE2-BE1D-9045B738E8B3}">
      <dgm:prSet/>
      <dgm:spPr/>
      <dgm:t>
        <a:bodyPr/>
        <a:lstStyle/>
        <a:p>
          <a:endParaRPr lang="pt-BR"/>
        </a:p>
      </dgm:t>
    </dgm:pt>
    <dgm:pt modelId="{819B2302-D82B-4CF5-9212-DDF67AD3FBC0}" type="sibTrans" cxnId="{BA5DAD40-4AF8-4AE2-BE1D-9045B738E8B3}">
      <dgm:prSet/>
      <dgm:spPr/>
      <dgm:t>
        <a:bodyPr/>
        <a:lstStyle/>
        <a:p>
          <a:endParaRPr lang="pt-BR"/>
        </a:p>
      </dgm:t>
    </dgm:pt>
    <dgm:pt modelId="{3487FFBE-D4FA-412B-ABE4-7818C39C3824}">
      <dgm:prSet phldrT="[Texto]"/>
      <dgm:spPr/>
      <dgm:t>
        <a:bodyPr/>
        <a:lstStyle/>
        <a:p>
          <a:r>
            <a:rPr lang="pt-BR"/>
            <a:t>Segurança da Informação</a:t>
          </a:r>
        </a:p>
      </dgm:t>
    </dgm:pt>
    <dgm:pt modelId="{82A10A57-AC42-46BB-91DC-3AA872F5E1E0}" type="parTrans" cxnId="{3C05824B-B35B-49F7-B9CF-6599D8C9F114}">
      <dgm:prSet/>
      <dgm:spPr/>
      <dgm:t>
        <a:bodyPr/>
        <a:lstStyle/>
        <a:p>
          <a:endParaRPr lang="pt-BR"/>
        </a:p>
      </dgm:t>
    </dgm:pt>
    <dgm:pt modelId="{FB3D41BA-459C-44BF-9E4B-4EFC1BCB9F86}" type="sibTrans" cxnId="{3C05824B-B35B-49F7-B9CF-6599D8C9F114}">
      <dgm:prSet/>
      <dgm:spPr/>
      <dgm:t>
        <a:bodyPr/>
        <a:lstStyle/>
        <a:p>
          <a:endParaRPr lang="pt-BR"/>
        </a:p>
      </dgm:t>
    </dgm:pt>
    <dgm:pt modelId="{BE1E7CA8-3C1A-4008-B03E-308662B433B1}">
      <dgm:prSet phldrT="[Texto]"/>
      <dgm:spPr/>
      <dgm:t>
        <a:bodyPr/>
        <a:lstStyle/>
        <a:p>
          <a:r>
            <a:rPr lang="pt-BR"/>
            <a:t>Preservação com Conhecimento Organizacional</a:t>
          </a:r>
        </a:p>
      </dgm:t>
    </dgm:pt>
    <dgm:pt modelId="{60E60BA6-17B5-46DE-AFB7-76BA98045D66}" type="parTrans" cxnId="{1E314EE0-2C28-4043-AC4E-EE024ADE8981}">
      <dgm:prSet/>
      <dgm:spPr/>
      <dgm:t>
        <a:bodyPr/>
        <a:lstStyle/>
        <a:p>
          <a:endParaRPr lang="pt-BR"/>
        </a:p>
      </dgm:t>
    </dgm:pt>
    <dgm:pt modelId="{9AFAAA0B-4434-4B27-8952-DC1A5ABF96C9}" type="sibTrans" cxnId="{1E314EE0-2C28-4043-AC4E-EE024ADE8981}">
      <dgm:prSet/>
      <dgm:spPr/>
      <dgm:t>
        <a:bodyPr/>
        <a:lstStyle/>
        <a:p>
          <a:endParaRPr lang="pt-BR"/>
        </a:p>
      </dgm:t>
    </dgm:pt>
    <dgm:pt modelId="{BC8F7E22-DE59-4D8C-BDB8-2D3783B3B6C9}">
      <dgm:prSet phldrT="[Texto]"/>
      <dgm:spPr/>
      <dgm:t>
        <a:bodyPr/>
        <a:lstStyle/>
        <a:p>
          <a:r>
            <a:rPr lang="pt-BR"/>
            <a:t>Economia de Espaços e Recursos</a:t>
          </a:r>
        </a:p>
      </dgm:t>
    </dgm:pt>
    <dgm:pt modelId="{F2F56544-8674-45BB-9B6F-ED2B5252C50D}" type="parTrans" cxnId="{5C44A5EB-7B93-41D0-8579-805F13948CF5}">
      <dgm:prSet/>
      <dgm:spPr/>
      <dgm:t>
        <a:bodyPr/>
        <a:lstStyle/>
        <a:p>
          <a:endParaRPr lang="pt-BR"/>
        </a:p>
      </dgm:t>
    </dgm:pt>
    <dgm:pt modelId="{98DD9329-3145-4532-B9C4-4E0DE296818C}" type="sibTrans" cxnId="{5C44A5EB-7B93-41D0-8579-805F13948CF5}">
      <dgm:prSet/>
      <dgm:spPr/>
      <dgm:t>
        <a:bodyPr/>
        <a:lstStyle/>
        <a:p>
          <a:endParaRPr lang="pt-BR"/>
        </a:p>
      </dgm:t>
    </dgm:pt>
    <dgm:pt modelId="{D57156BF-18C5-4096-B565-9F9D55B14D6D}">
      <dgm:prSet phldrT="[Texto]"/>
      <dgm:spPr/>
      <dgm:t>
        <a:bodyPr/>
        <a:lstStyle/>
        <a:p>
          <a:r>
            <a:rPr lang="pt-BR"/>
            <a:t>Confere segurança a documentos que necessitam de controle sobre acessos, modificação e compartilhamentos</a:t>
          </a:r>
        </a:p>
      </dgm:t>
    </dgm:pt>
    <dgm:pt modelId="{B4817F83-3ABA-4ED2-B760-61E05FC278FA}" type="parTrans" cxnId="{CE645954-067D-4892-A3E8-D380B185301F}">
      <dgm:prSet/>
      <dgm:spPr/>
      <dgm:t>
        <a:bodyPr/>
        <a:lstStyle/>
        <a:p>
          <a:endParaRPr lang="pt-BR"/>
        </a:p>
      </dgm:t>
    </dgm:pt>
    <dgm:pt modelId="{528873AB-83D3-4797-8B6E-CEE48B656F8C}" type="sibTrans" cxnId="{CE645954-067D-4892-A3E8-D380B185301F}">
      <dgm:prSet/>
      <dgm:spPr/>
      <dgm:t>
        <a:bodyPr/>
        <a:lstStyle/>
        <a:p>
          <a:endParaRPr lang="pt-BR"/>
        </a:p>
      </dgm:t>
    </dgm:pt>
    <dgm:pt modelId="{EB40DDD7-69D1-4D8E-863B-9F2CA1A4551A}">
      <dgm:prSet phldrT="[Texto]"/>
      <dgm:spPr/>
      <dgm:t>
        <a:bodyPr/>
        <a:lstStyle/>
        <a:p>
          <a:r>
            <a:rPr lang="pt-BR"/>
            <a:t>A gestão de documentos garante preservação da história e conhecimento da instituição, evitando assim retrabalho e reincidência de erros antes cometidos </a:t>
          </a:r>
        </a:p>
      </dgm:t>
    </dgm:pt>
    <dgm:pt modelId="{6E8F4D75-15A6-48FF-900D-B87BA0B50218}" type="parTrans" cxnId="{05F6DFBC-C72C-42BA-A524-B23AAEF21B47}">
      <dgm:prSet/>
      <dgm:spPr/>
      <dgm:t>
        <a:bodyPr/>
        <a:lstStyle/>
        <a:p>
          <a:endParaRPr lang="pt-BR"/>
        </a:p>
      </dgm:t>
    </dgm:pt>
    <dgm:pt modelId="{03472103-3822-4754-B5E0-DF6B5EFC0ADC}" type="sibTrans" cxnId="{05F6DFBC-C72C-42BA-A524-B23AAEF21B47}">
      <dgm:prSet/>
      <dgm:spPr/>
      <dgm:t>
        <a:bodyPr/>
        <a:lstStyle/>
        <a:p>
          <a:endParaRPr lang="pt-BR"/>
        </a:p>
      </dgm:t>
    </dgm:pt>
    <dgm:pt modelId="{B3B0F04F-C698-480B-8C07-D709AC4BC89A}">
      <dgm:prSet phldrT="[Texto]"/>
      <dgm:spPr/>
      <dgm:t>
        <a:bodyPr/>
        <a:lstStyle/>
        <a:p>
          <a:r>
            <a:rPr lang="pt-BR"/>
            <a:t>Promove economia de espaço físico e recursos quando empregados os instrumentos técnicos de gestão, evitando o acumulo de massa documental de forma desnecessária. Questão essa que também pode ser um problema quando se trata do ambiente digital com excesso de documentos sem ordenamento lógico.</a:t>
          </a:r>
        </a:p>
      </dgm:t>
    </dgm:pt>
    <dgm:pt modelId="{0960C6D5-C214-4E10-B3A1-D1FB1F2EF75A}" type="parTrans" cxnId="{40824980-1BFD-416B-B98D-A32BE347F9BD}">
      <dgm:prSet/>
      <dgm:spPr/>
      <dgm:t>
        <a:bodyPr/>
        <a:lstStyle/>
        <a:p>
          <a:endParaRPr lang="pt-BR"/>
        </a:p>
      </dgm:t>
    </dgm:pt>
    <dgm:pt modelId="{A956F77F-CEAE-4C76-BB02-F9F992C4F347}" type="sibTrans" cxnId="{40824980-1BFD-416B-B98D-A32BE347F9BD}">
      <dgm:prSet/>
      <dgm:spPr/>
      <dgm:t>
        <a:bodyPr/>
        <a:lstStyle/>
        <a:p>
          <a:endParaRPr lang="pt-BR"/>
        </a:p>
      </dgm:t>
    </dgm:pt>
    <dgm:pt modelId="{92238FAA-E4B1-40BF-A960-4D269C3DE8FB}" type="pres">
      <dgm:prSet presAssocID="{EDC28718-ADA5-46BA-8A37-C49390CA84C5}" presName="Name0" presStyleCnt="0">
        <dgm:presLayoutVars>
          <dgm:dir/>
          <dgm:animLvl val="lvl"/>
          <dgm:resizeHandles val="exact"/>
        </dgm:presLayoutVars>
      </dgm:prSet>
      <dgm:spPr/>
    </dgm:pt>
    <dgm:pt modelId="{28DF1E6D-3046-4A6E-BCF7-7B76013A4116}" type="pres">
      <dgm:prSet presAssocID="{50F7AB08-7EDA-4CA9-9560-071CD89AAA0C}" presName="composite" presStyleCnt="0"/>
      <dgm:spPr/>
    </dgm:pt>
    <dgm:pt modelId="{901903FE-04A1-4EB8-A6DE-195955B3AEF1}" type="pres">
      <dgm:prSet presAssocID="{50F7AB08-7EDA-4CA9-9560-071CD89AAA0C}" presName="parTx" presStyleLbl="alignNode1" presStyleIdx="0" presStyleCnt="6">
        <dgm:presLayoutVars>
          <dgm:chMax val="0"/>
          <dgm:chPref val="0"/>
          <dgm:bulletEnabled val="1"/>
        </dgm:presLayoutVars>
      </dgm:prSet>
      <dgm:spPr/>
    </dgm:pt>
    <dgm:pt modelId="{AC9B7AE7-ABDB-45B4-B4BE-83BA1D10B0C5}" type="pres">
      <dgm:prSet presAssocID="{50F7AB08-7EDA-4CA9-9560-071CD89AAA0C}" presName="desTx" presStyleLbl="alignAccFollowNode1" presStyleIdx="0" presStyleCnt="6">
        <dgm:presLayoutVars>
          <dgm:bulletEnabled val="1"/>
        </dgm:presLayoutVars>
      </dgm:prSet>
      <dgm:spPr/>
    </dgm:pt>
    <dgm:pt modelId="{1DE9835D-2C43-403A-A151-0DA7D2E8480E}" type="pres">
      <dgm:prSet presAssocID="{B75E3453-CFA7-4915-AD8C-187D9D71FCEA}" presName="space" presStyleCnt="0"/>
      <dgm:spPr/>
    </dgm:pt>
    <dgm:pt modelId="{781692BF-EBD8-4C30-9D1E-4D79F5D170CD}" type="pres">
      <dgm:prSet presAssocID="{9FF7EFCB-920B-4711-AB5F-D71477D32065}" presName="composite" presStyleCnt="0"/>
      <dgm:spPr/>
    </dgm:pt>
    <dgm:pt modelId="{30C045C6-951F-41CB-A997-8ADCB9492B7C}" type="pres">
      <dgm:prSet presAssocID="{9FF7EFCB-920B-4711-AB5F-D71477D32065}" presName="parTx" presStyleLbl="alignNode1" presStyleIdx="1" presStyleCnt="6">
        <dgm:presLayoutVars>
          <dgm:chMax val="0"/>
          <dgm:chPref val="0"/>
          <dgm:bulletEnabled val="1"/>
        </dgm:presLayoutVars>
      </dgm:prSet>
      <dgm:spPr/>
    </dgm:pt>
    <dgm:pt modelId="{7A7C763B-224B-4742-B3C8-FBBA44395AF4}" type="pres">
      <dgm:prSet presAssocID="{9FF7EFCB-920B-4711-AB5F-D71477D32065}" presName="desTx" presStyleLbl="alignAccFollowNode1" presStyleIdx="1" presStyleCnt="6">
        <dgm:presLayoutVars>
          <dgm:bulletEnabled val="1"/>
        </dgm:presLayoutVars>
      </dgm:prSet>
      <dgm:spPr/>
    </dgm:pt>
    <dgm:pt modelId="{0CF6DB71-17F0-444A-BD61-1F964B30A7F3}" type="pres">
      <dgm:prSet presAssocID="{22A6B3AD-40E1-463A-8174-0BB8D205708A}" presName="space" presStyleCnt="0"/>
      <dgm:spPr/>
    </dgm:pt>
    <dgm:pt modelId="{A7A9AFDA-A589-4F09-A052-1D3C6C45BBE7}" type="pres">
      <dgm:prSet presAssocID="{1F721A35-20AD-438F-96C7-E2C2C86E4D05}" presName="composite" presStyleCnt="0"/>
      <dgm:spPr/>
    </dgm:pt>
    <dgm:pt modelId="{79EA6EE3-62B7-42B4-A970-762A7808B042}" type="pres">
      <dgm:prSet presAssocID="{1F721A35-20AD-438F-96C7-E2C2C86E4D05}" presName="parTx" presStyleLbl="alignNode1" presStyleIdx="2" presStyleCnt="6">
        <dgm:presLayoutVars>
          <dgm:chMax val="0"/>
          <dgm:chPref val="0"/>
          <dgm:bulletEnabled val="1"/>
        </dgm:presLayoutVars>
      </dgm:prSet>
      <dgm:spPr/>
    </dgm:pt>
    <dgm:pt modelId="{DC510240-79AC-4415-A625-F5113405B91A}" type="pres">
      <dgm:prSet presAssocID="{1F721A35-20AD-438F-96C7-E2C2C86E4D05}" presName="desTx" presStyleLbl="alignAccFollowNode1" presStyleIdx="2" presStyleCnt="6">
        <dgm:presLayoutVars>
          <dgm:bulletEnabled val="1"/>
        </dgm:presLayoutVars>
      </dgm:prSet>
      <dgm:spPr/>
    </dgm:pt>
    <dgm:pt modelId="{2E6B5A9F-1157-446E-A217-9F94BB1E1CB6}" type="pres">
      <dgm:prSet presAssocID="{DE3F8D73-414E-4FDC-B6EB-12D7EA76C365}" presName="space" presStyleCnt="0"/>
      <dgm:spPr/>
    </dgm:pt>
    <dgm:pt modelId="{B978FDDB-16DD-4C17-814C-6B2DA22086FB}" type="pres">
      <dgm:prSet presAssocID="{3487FFBE-D4FA-412B-ABE4-7818C39C3824}" presName="composite" presStyleCnt="0"/>
      <dgm:spPr/>
    </dgm:pt>
    <dgm:pt modelId="{9FF8F3CE-0B01-4FB7-855E-8FB8E099164D}" type="pres">
      <dgm:prSet presAssocID="{3487FFBE-D4FA-412B-ABE4-7818C39C3824}" presName="parTx" presStyleLbl="alignNode1" presStyleIdx="3" presStyleCnt="6">
        <dgm:presLayoutVars>
          <dgm:chMax val="0"/>
          <dgm:chPref val="0"/>
          <dgm:bulletEnabled val="1"/>
        </dgm:presLayoutVars>
      </dgm:prSet>
      <dgm:spPr/>
    </dgm:pt>
    <dgm:pt modelId="{AFB203A1-A64C-4687-A4D4-A788A6F600BA}" type="pres">
      <dgm:prSet presAssocID="{3487FFBE-D4FA-412B-ABE4-7818C39C3824}" presName="desTx" presStyleLbl="alignAccFollowNode1" presStyleIdx="3" presStyleCnt="6">
        <dgm:presLayoutVars>
          <dgm:bulletEnabled val="1"/>
        </dgm:presLayoutVars>
      </dgm:prSet>
      <dgm:spPr/>
    </dgm:pt>
    <dgm:pt modelId="{70B84FB1-AFE2-43C2-814B-876C0FA4C560}" type="pres">
      <dgm:prSet presAssocID="{FB3D41BA-459C-44BF-9E4B-4EFC1BCB9F86}" presName="space" presStyleCnt="0"/>
      <dgm:spPr/>
    </dgm:pt>
    <dgm:pt modelId="{CFEEE574-BD5C-4228-B474-56110F6A11BC}" type="pres">
      <dgm:prSet presAssocID="{BE1E7CA8-3C1A-4008-B03E-308662B433B1}" presName="composite" presStyleCnt="0"/>
      <dgm:spPr/>
    </dgm:pt>
    <dgm:pt modelId="{227AA140-EE71-4405-B15C-C40B00D4D55D}" type="pres">
      <dgm:prSet presAssocID="{BE1E7CA8-3C1A-4008-B03E-308662B433B1}" presName="parTx" presStyleLbl="alignNode1" presStyleIdx="4" presStyleCnt="6">
        <dgm:presLayoutVars>
          <dgm:chMax val="0"/>
          <dgm:chPref val="0"/>
          <dgm:bulletEnabled val="1"/>
        </dgm:presLayoutVars>
      </dgm:prSet>
      <dgm:spPr/>
    </dgm:pt>
    <dgm:pt modelId="{262D1CC3-49AF-4439-A9FA-8C84CE5E9FDF}" type="pres">
      <dgm:prSet presAssocID="{BE1E7CA8-3C1A-4008-B03E-308662B433B1}" presName="desTx" presStyleLbl="alignAccFollowNode1" presStyleIdx="4" presStyleCnt="6">
        <dgm:presLayoutVars>
          <dgm:bulletEnabled val="1"/>
        </dgm:presLayoutVars>
      </dgm:prSet>
      <dgm:spPr/>
    </dgm:pt>
    <dgm:pt modelId="{39F369A0-56B3-4FD0-A95D-E63805A85B1F}" type="pres">
      <dgm:prSet presAssocID="{9AFAAA0B-4434-4B27-8952-DC1A5ABF96C9}" presName="space" presStyleCnt="0"/>
      <dgm:spPr/>
    </dgm:pt>
    <dgm:pt modelId="{EFB15025-C4FC-4681-9D8D-33EEC95C6963}" type="pres">
      <dgm:prSet presAssocID="{BC8F7E22-DE59-4D8C-BDB8-2D3783B3B6C9}" presName="composite" presStyleCnt="0"/>
      <dgm:spPr/>
    </dgm:pt>
    <dgm:pt modelId="{0F7F8E88-85A8-478F-AA8F-D69C25F50E8C}" type="pres">
      <dgm:prSet presAssocID="{BC8F7E22-DE59-4D8C-BDB8-2D3783B3B6C9}" presName="parTx" presStyleLbl="alignNode1" presStyleIdx="5" presStyleCnt="6">
        <dgm:presLayoutVars>
          <dgm:chMax val="0"/>
          <dgm:chPref val="0"/>
          <dgm:bulletEnabled val="1"/>
        </dgm:presLayoutVars>
      </dgm:prSet>
      <dgm:spPr/>
    </dgm:pt>
    <dgm:pt modelId="{A91C5472-9971-4F8B-81F0-9D757EF74F3D}" type="pres">
      <dgm:prSet presAssocID="{BC8F7E22-DE59-4D8C-BDB8-2D3783B3B6C9}" presName="desTx" presStyleLbl="alignAccFollowNode1" presStyleIdx="5" presStyleCnt="6">
        <dgm:presLayoutVars>
          <dgm:bulletEnabled val="1"/>
        </dgm:presLayoutVars>
      </dgm:prSet>
      <dgm:spPr/>
    </dgm:pt>
  </dgm:ptLst>
  <dgm:cxnLst>
    <dgm:cxn modelId="{D7126F05-84F1-4B02-8ED5-E4AB517D2DEC}" type="presOf" srcId="{6A0BA41D-DDE9-4622-A0D9-C14187F2E9AB}" destId="{DC510240-79AC-4415-A625-F5113405B91A}" srcOrd="0" destOrd="0" presId="urn:microsoft.com/office/officeart/2005/8/layout/hList1"/>
    <dgm:cxn modelId="{50459506-276C-4AAC-9671-86603EF86DD8}" srcId="{EDC28718-ADA5-46BA-8A37-C49390CA84C5}" destId="{50F7AB08-7EDA-4CA9-9560-071CD89AAA0C}" srcOrd="0" destOrd="0" parTransId="{E48E3B1B-8269-4709-94AA-46849DCBEDBE}" sibTransId="{B75E3453-CFA7-4915-AD8C-187D9D71FCEA}"/>
    <dgm:cxn modelId="{AC2AF71A-7212-4DF0-AAC6-094192F3F98C}" type="presOf" srcId="{3487FFBE-D4FA-412B-ABE4-7818C39C3824}" destId="{9FF8F3CE-0B01-4FB7-855E-8FB8E099164D}" srcOrd="0" destOrd="0" presId="urn:microsoft.com/office/officeart/2005/8/layout/hList1"/>
    <dgm:cxn modelId="{E81F4B2B-7B7C-4FDE-9C03-12FF6C1A20E4}" srcId="{EDC28718-ADA5-46BA-8A37-C49390CA84C5}" destId="{1F721A35-20AD-438F-96C7-E2C2C86E4D05}" srcOrd="2" destOrd="0" parTransId="{66609131-D441-4CC3-B138-6CCC90CC3A40}" sibTransId="{DE3F8D73-414E-4FDC-B6EB-12D7EA76C365}"/>
    <dgm:cxn modelId="{1DBC0C2E-18B8-4553-9D07-995B9BDC03C0}" type="presOf" srcId="{1F721A35-20AD-438F-96C7-E2C2C86E4D05}" destId="{79EA6EE3-62B7-42B4-A970-762A7808B042}" srcOrd="0" destOrd="0" presId="urn:microsoft.com/office/officeart/2005/8/layout/hList1"/>
    <dgm:cxn modelId="{5435E83A-2B80-478D-A282-3549FFA4837B}" type="presOf" srcId="{50F7AB08-7EDA-4CA9-9560-071CD89AAA0C}" destId="{901903FE-04A1-4EB8-A6DE-195955B3AEF1}" srcOrd="0" destOrd="0" presId="urn:microsoft.com/office/officeart/2005/8/layout/hList1"/>
    <dgm:cxn modelId="{BA5DAD40-4AF8-4AE2-BE1D-9045B738E8B3}" srcId="{1F721A35-20AD-438F-96C7-E2C2C86E4D05}" destId="{6A0BA41D-DDE9-4622-A0D9-C14187F2E9AB}" srcOrd="0" destOrd="0" parTransId="{3A43B9EF-A34E-4DF6-859A-7917572E17E5}" sibTransId="{819B2302-D82B-4CF5-9212-DDF67AD3FBC0}"/>
    <dgm:cxn modelId="{3C05824B-B35B-49F7-B9CF-6599D8C9F114}" srcId="{EDC28718-ADA5-46BA-8A37-C49390CA84C5}" destId="{3487FFBE-D4FA-412B-ABE4-7818C39C3824}" srcOrd="3" destOrd="0" parTransId="{82A10A57-AC42-46BB-91DC-3AA872F5E1E0}" sibTransId="{FB3D41BA-459C-44BF-9E4B-4EFC1BCB9F86}"/>
    <dgm:cxn modelId="{CE645954-067D-4892-A3E8-D380B185301F}" srcId="{3487FFBE-D4FA-412B-ABE4-7818C39C3824}" destId="{D57156BF-18C5-4096-B565-9F9D55B14D6D}" srcOrd="0" destOrd="0" parTransId="{B4817F83-3ABA-4ED2-B760-61E05FC278FA}" sibTransId="{528873AB-83D3-4797-8B6E-CEE48B656F8C}"/>
    <dgm:cxn modelId="{0E9E9B78-8FA6-4C01-ADB2-9B2C00FBDD02}" type="presOf" srcId="{9FF7EFCB-920B-4711-AB5F-D71477D32065}" destId="{30C045C6-951F-41CB-A997-8ADCB9492B7C}" srcOrd="0" destOrd="0" presId="urn:microsoft.com/office/officeart/2005/8/layout/hList1"/>
    <dgm:cxn modelId="{2BDE5E7A-5027-4BD9-A03B-CF0687D851FB}" srcId="{EDC28718-ADA5-46BA-8A37-C49390CA84C5}" destId="{9FF7EFCB-920B-4711-AB5F-D71477D32065}" srcOrd="1" destOrd="0" parTransId="{9BC75A51-359A-4E05-9AA1-3BEB8DCD6B84}" sibTransId="{22A6B3AD-40E1-463A-8174-0BB8D205708A}"/>
    <dgm:cxn modelId="{40824980-1BFD-416B-B98D-A32BE347F9BD}" srcId="{BC8F7E22-DE59-4D8C-BDB8-2D3783B3B6C9}" destId="{B3B0F04F-C698-480B-8C07-D709AC4BC89A}" srcOrd="0" destOrd="0" parTransId="{0960C6D5-C214-4E10-B3A1-D1FB1F2EF75A}" sibTransId="{A956F77F-CEAE-4C76-BB02-F9F992C4F347}"/>
    <dgm:cxn modelId="{55FA108D-04B5-4161-81AB-F0311E360F83}" type="presOf" srcId="{BE1E7CA8-3C1A-4008-B03E-308662B433B1}" destId="{227AA140-EE71-4405-B15C-C40B00D4D55D}" srcOrd="0" destOrd="0" presId="urn:microsoft.com/office/officeart/2005/8/layout/hList1"/>
    <dgm:cxn modelId="{C8F77F95-2BB9-435D-83E5-23E10EA1C1F9}" type="presOf" srcId="{F98911B2-ECAA-418E-ACA6-016CCED59FE5}" destId="{AC9B7AE7-ABDB-45B4-B4BE-83BA1D10B0C5}" srcOrd="0" destOrd="0" presId="urn:microsoft.com/office/officeart/2005/8/layout/hList1"/>
    <dgm:cxn modelId="{81C324B9-EC53-4E00-9C2A-2836E11399EE}" type="presOf" srcId="{E27FC116-EA63-4E17-8A9F-ED4CA1599C59}" destId="{7A7C763B-224B-4742-B3C8-FBBA44395AF4}" srcOrd="0" destOrd="0" presId="urn:microsoft.com/office/officeart/2005/8/layout/hList1"/>
    <dgm:cxn modelId="{05F6DFBC-C72C-42BA-A524-B23AAEF21B47}" srcId="{BE1E7CA8-3C1A-4008-B03E-308662B433B1}" destId="{EB40DDD7-69D1-4D8E-863B-9F2CA1A4551A}" srcOrd="0" destOrd="0" parTransId="{6E8F4D75-15A6-48FF-900D-B87BA0B50218}" sibTransId="{03472103-3822-4754-B5E0-DF6B5EFC0ADC}"/>
    <dgm:cxn modelId="{6C8A99C0-EDDB-4C71-A93F-C0E2E8BB414E}" type="presOf" srcId="{B3B0F04F-C698-480B-8C07-D709AC4BC89A}" destId="{A91C5472-9971-4F8B-81F0-9D757EF74F3D}" srcOrd="0" destOrd="0" presId="urn:microsoft.com/office/officeart/2005/8/layout/hList1"/>
    <dgm:cxn modelId="{958C61C5-73AD-4507-929A-2CA244495EE6}" type="presOf" srcId="{EDC28718-ADA5-46BA-8A37-C49390CA84C5}" destId="{92238FAA-E4B1-40BF-A960-4D269C3DE8FB}" srcOrd="0" destOrd="0" presId="urn:microsoft.com/office/officeart/2005/8/layout/hList1"/>
    <dgm:cxn modelId="{6DB972C8-69C4-4B0D-9D29-711AE3E9B383}" type="presOf" srcId="{D57156BF-18C5-4096-B565-9F9D55B14D6D}" destId="{AFB203A1-A64C-4687-A4D4-A788A6F600BA}" srcOrd="0" destOrd="0" presId="urn:microsoft.com/office/officeart/2005/8/layout/hList1"/>
    <dgm:cxn modelId="{7EB227CD-92E4-42E7-930C-40EB4EFD3F8F}" type="presOf" srcId="{BC8F7E22-DE59-4D8C-BDB8-2D3783B3B6C9}" destId="{0F7F8E88-85A8-478F-AA8F-D69C25F50E8C}" srcOrd="0" destOrd="0" presId="urn:microsoft.com/office/officeart/2005/8/layout/hList1"/>
    <dgm:cxn modelId="{1E314EE0-2C28-4043-AC4E-EE024ADE8981}" srcId="{EDC28718-ADA5-46BA-8A37-C49390CA84C5}" destId="{BE1E7CA8-3C1A-4008-B03E-308662B433B1}" srcOrd="4" destOrd="0" parTransId="{60E60BA6-17B5-46DE-AFB7-76BA98045D66}" sibTransId="{9AFAAA0B-4434-4B27-8952-DC1A5ABF96C9}"/>
    <dgm:cxn modelId="{C7D55AE4-A346-4E5B-9DF4-1C9025D43F01}" srcId="{9FF7EFCB-920B-4711-AB5F-D71477D32065}" destId="{E27FC116-EA63-4E17-8A9F-ED4CA1599C59}" srcOrd="0" destOrd="0" parTransId="{DF5971CB-4618-424C-9484-EA7AB7C26D5E}" sibTransId="{F201447A-7FEF-4AC6-9C56-EE8B3B7456BE}"/>
    <dgm:cxn modelId="{5C44A5EB-7B93-41D0-8579-805F13948CF5}" srcId="{EDC28718-ADA5-46BA-8A37-C49390CA84C5}" destId="{BC8F7E22-DE59-4D8C-BDB8-2D3783B3B6C9}" srcOrd="5" destOrd="0" parTransId="{F2F56544-8674-45BB-9B6F-ED2B5252C50D}" sibTransId="{98DD9329-3145-4532-B9C4-4E0DE296818C}"/>
    <dgm:cxn modelId="{DC522BF4-BA58-4DA8-928F-F0BC318E7150}" type="presOf" srcId="{EB40DDD7-69D1-4D8E-863B-9F2CA1A4551A}" destId="{262D1CC3-49AF-4439-A9FA-8C84CE5E9FDF}" srcOrd="0" destOrd="0" presId="urn:microsoft.com/office/officeart/2005/8/layout/hList1"/>
    <dgm:cxn modelId="{43AA94F4-33E7-4057-8951-2039554C2A3F}" srcId="{50F7AB08-7EDA-4CA9-9560-071CD89AAA0C}" destId="{F98911B2-ECAA-418E-ACA6-016CCED59FE5}" srcOrd="0" destOrd="0" parTransId="{342A7AD0-ACAC-436B-82C8-F3C6DC784B3B}" sibTransId="{02F1DC21-1B81-47B9-8A0A-AF6C2E3641B9}"/>
    <dgm:cxn modelId="{FDF257A2-26F7-4882-9800-26868C8C4288}" type="presParOf" srcId="{92238FAA-E4B1-40BF-A960-4D269C3DE8FB}" destId="{28DF1E6D-3046-4A6E-BCF7-7B76013A4116}" srcOrd="0" destOrd="0" presId="urn:microsoft.com/office/officeart/2005/8/layout/hList1"/>
    <dgm:cxn modelId="{CC539741-DC5F-4560-B4E7-E8B9CBC3FB79}" type="presParOf" srcId="{28DF1E6D-3046-4A6E-BCF7-7B76013A4116}" destId="{901903FE-04A1-4EB8-A6DE-195955B3AEF1}" srcOrd="0" destOrd="0" presId="urn:microsoft.com/office/officeart/2005/8/layout/hList1"/>
    <dgm:cxn modelId="{A9C10B6B-F997-4ED2-9F02-8CDA13F95BAC}" type="presParOf" srcId="{28DF1E6D-3046-4A6E-BCF7-7B76013A4116}" destId="{AC9B7AE7-ABDB-45B4-B4BE-83BA1D10B0C5}" srcOrd="1" destOrd="0" presId="urn:microsoft.com/office/officeart/2005/8/layout/hList1"/>
    <dgm:cxn modelId="{AC5C73CE-94FE-4BA4-98B3-2E4BC4DC392D}" type="presParOf" srcId="{92238FAA-E4B1-40BF-A960-4D269C3DE8FB}" destId="{1DE9835D-2C43-403A-A151-0DA7D2E8480E}" srcOrd="1" destOrd="0" presId="urn:microsoft.com/office/officeart/2005/8/layout/hList1"/>
    <dgm:cxn modelId="{C213D398-27B1-409A-B3D3-858122B6DC3C}" type="presParOf" srcId="{92238FAA-E4B1-40BF-A960-4D269C3DE8FB}" destId="{781692BF-EBD8-4C30-9D1E-4D79F5D170CD}" srcOrd="2" destOrd="0" presId="urn:microsoft.com/office/officeart/2005/8/layout/hList1"/>
    <dgm:cxn modelId="{577786D7-8D9D-42E1-AEF1-B787C408E290}" type="presParOf" srcId="{781692BF-EBD8-4C30-9D1E-4D79F5D170CD}" destId="{30C045C6-951F-41CB-A997-8ADCB9492B7C}" srcOrd="0" destOrd="0" presId="urn:microsoft.com/office/officeart/2005/8/layout/hList1"/>
    <dgm:cxn modelId="{C470B2B1-486B-4E86-82B0-434FA956E51A}" type="presParOf" srcId="{781692BF-EBD8-4C30-9D1E-4D79F5D170CD}" destId="{7A7C763B-224B-4742-B3C8-FBBA44395AF4}" srcOrd="1" destOrd="0" presId="urn:microsoft.com/office/officeart/2005/8/layout/hList1"/>
    <dgm:cxn modelId="{9260214B-1BC4-46CA-9C2A-CA3B9F8777C3}" type="presParOf" srcId="{92238FAA-E4B1-40BF-A960-4D269C3DE8FB}" destId="{0CF6DB71-17F0-444A-BD61-1F964B30A7F3}" srcOrd="3" destOrd="0" presId="urn:microsoft.com/office/officeart/2005/8/layout/hList1"/>
    <dgm:cxn modelId="{2337BEFD-38C5-40CD-94B9-2D916AA73110}" type="presParOf" srcId="{92238FAA-E4B1-40BF-A960-4D269C3DE8FB}" destId="{A7A9AFDA-A589-4F09-A052-1D3C6C45BBE7}" srcOrd="4" destOrd="0" presId="urn:microsoft.com/office/officeart/2005/8/layout/hList1"/>
    <dgm:cxn modelId="{BB73DC16-1C7C-4BB2-B688-8BB1DD0FDF2A}" type="presParOf" srcId="{A7A9AFDA-A589-4F09-A052-1D3C6C45BBE7}" destId="{79EA6EE3-62B7-42B4-A970-762A7808B042}" srcOrd="0" destOrd="0" presId="urn:microsoft.com/office/officeart/2005/8/layout/hList1"/>
    <dgm:cxn modelId="{3DB9246A-9BFE-4DEA-9F45-0AE29C88B450}" type="presParOf" srcId="{A7A9AFDA-A589-4F09-A052-1D3C6C45BBE7}" destId="{DC510240-79AC-4415-A625-F5113405B91A}" srcOrd="1" destOrd="0" presId="urn:microsoft.com/office/officeart/2005/8/layout/hList1"/>
    <dgm:cxn modelId="{088481E3-E35C-411A-92D9-ACBD67EA6111}" type="presParOf" srcId="{92238FAA-E4B1-40BF-A960-4D269C3DE8FB}" destId="{2E6B5A9F-1157-446E-A217-9F94BB1E1CB6}" srcOrd="5" destOrd="0" presId="urn:microsoft.com/office/officeart/2005/8/layout/hList1"/>
    <dgm:cxn modelId="{F7144DF9-BC10-47D6-A7B9-8C65D59930F5}" type="presParOf" srcId="{92238FAA-E4B1-40BF-A960-4D269C3DE8FB}" destId="{B978FDDB-16DD-4C17-814C-6B2DA22086FB}" srcOrd="6" destOrd="0" presId="urn:microsoft.com/office/officeart/2005/8/layout/hList1"/>
    <dgm:cxn modelId="{3DDF7304-5CE2-4FCE-8E1D-DFAE37049725}" type="presParOf" srcId="{B978FDDB-16DD-4C17-814C-6B2DA22086FB}" destId="{9FF8F3CE-0B01-4FB7-855E-8FB8E099164D}" srcOrd="0" destOrd="0" presId="urn:microsoft.com/office/officeart/2005/8/layout/hList1"/>
    <dgm:cxn modelId="{17E28730-8780-4C77-9C20-1CB43B64C0AF}" type="presParOf" srcId="{B978FDDB-16DD-4C17-814C-6B2DA22086FB}" destId="{AFB203A1-A64C-4687-A4D4-A788A6F600BA}" srcOrd="1" destOrd="0" presId="urn:microsoft.com/office/officeart/2005/8/layout/hList1"/>
    <dgm:cxn modelId="{D6A67A54-DC22-4A39-9C58-08A03973097D}" type="presParOf" srcId="{92238FAA-E4B1-40BF-A960-4D269C3DE8FB}" destId="{70B84FB1-AFE2-43C2-814B-876C0FA4C560}" srcOrd="7" destOrd="0" presId="urn:microsoft.com/office/officeart/2005/8/layout/hList1"/>
    <dgm:cxn modelId="{FF2E1DD6-F42F-4968-950F-82567CDCCB86}" type="presParOf" srcId="{92238FAA-E4B1-40BF-A960-4D269C3DE8FB}" destId="{CFEEE574-BD5C-4228-B474-56110F6A11BC}" srcOrd="8" destOrd="0" presId="urn:microsoft.com/office/officeart/2005/8/layout/hList1"/>
    <dgm:cxn modelId="{C1E0B79F-2917-4942-BD90-499473A25A43}" type="presParOf" srcId="{CFEEE574-BD5C-4228-B474-56110F6A11BC}" destId="{227AA140-EE71-4405-B15C-C40B00D4D55D}" srcOrd="0" destOrd="0" presId="urn:microsoft.com/office/officeart/2005/8/layout/hList1"/>
    <dgm:cxn modelId="{09B26EB4-BB26-4F9A-A45F-15020633FE99}" type="presParOf" srcId="{CFEEE574-BD5C-4228-B474-56110F6A11BC}" destId="{262D1CC3-49AF-4439-A9FA-8C84CE5E9FDF}" srcOrd="1" destOrd="0" presId="urn:microsoft.com/office/officeart/2005/8/layout/hList1"/>
    <dgm:cxn modelId="{9885A256-864A-4849-BF37-54407ACFB51E}" type="presParOf" srcId="{92238FAA-E4B1-40BF-A960-4D269C3DE8FB}" destId="{39F369A0-56B3-4FD0-A95D-E63805A85B1F}" srcOrd="9" destOrd="0" presId="urn:microsoft.com/office/officeart/2005/8/layout/hList1"/>
    <dgm:cxn modelId="{AFF24363-8720-478A-929A-DDB00702D597}" type="presParOf" srcId="{92238FAA-E4B1-40BF-A960-4D269C3DE8FB}" destId="{EFB15025-C4FC-4681-9D8D-33EEC95C6963}" srcOrd="10" destOrd="0" presId="urn:microsoft.com/office/officeart/2005/8/layout/hList1"/>
    <dgm:cxn modelId="{16F3932D-32F8-4AC1-84FD-78A71BE84D71}" type="presParOf" srcId="{EFB15025-C4FC-4681-9D8D-33EEC95C6963}" destId="{0F7F8E88-85A8-478F-AA8F-D69C25F50E8C}" srcOrd="0" destOrd="0" presId="urn:microsoft.com/office/officeart/2005/8/layout/hList1"/>
    <dgm:cxn modelId="{3CB979EF-B6EC-4445-AC4F-F05CC6B3183A}" type="presParOf" srcId="{EFB15025-C4FC-4681-9D8D-33EEC95C6963}" destId="{A91C5472-9971-4F8B-81F0-9D757EF74F3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18B690-E74F-4E88-8214-21A32AB68A9F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C046F67-AEB7-404A-9381-107FCA303C5E}">
      <dgm:prSet phldrT="[Texto]"/>
      <dgm:spPr/>
      <dgm:t>
        <a:bodyPr/>
        <a:lstStyle/>
        <a:p>
          <a:r>
            <a:rPr lang="pt-BR" b="1"/>
            <a:t>Funcionalidade SEI:  </a:t>
          </a:r>
          <a:r>
            <a:rPr lang="pt-BR"/>
            <a:t>Indexação e Metadados</a:t>
          </a:r>
        </a:p>
      </dgm:t>
    </dgm:pt>
    <dgm:pt modelId="{AB1DCC3D-F045-45BE-B9E8-1D713D87F5AF}" type="parTrans" cxnId="{6A77DE48-78EE-484F-AFD9-DACDCE94CAAD}">
      <dgm:prSet/>
      <dgm:spPr/>
      <dgm:t>
        <a:bodyPr/>
        <a:lstStyle/>
        <a:p>
          <a:endParaRPr lang="pt-BR"/>
        </a:p>
      </dgm:t>
    </dgm:pt>
    <dgm:pt modelId="{1D632C7C-44E7-4AD4-981C-D2F4DB55A501}" type="sibTrans" cxnId="{6A77DE48-78EE-484F-AFD9-DACDCE94CAAD}">
      <dgm:prSet/>
      <dgm:spPr/>
      <dgm:t>
        <a:bodyPr/>
        <a:lstStyle/>
        <a:p>
          <a:endParaRPr lang="pt-BR"/>
        </a:p>
      </dgm:t>
    </dgm:pt>
    <dgm:pt modelId="{7ECBF2BA-EFF7-4C55-8E73-62A7826AFCB2}">
      <dgm:prSet phldrT="[Texto]"/>
      <dgm:spPr/>
      <dgm:t>
        <a:bodyPr/>
        <a:lstStyle/>
        <a:p>
          <a:r>
            <a:rPr lang="pt-BR"/>
            <a:t>Eficiência Operacional</a:t>
          </a:r>
        </a:p>
      </dgm:t>
    </dgm:pt>
    <dgm:pt modelId="{90AF9530-28C0-4831-B1AF-DFE80421A3DE}" type="parTrans" cxnId="{28216D87-EC8D-4EE4-80F6-D8CE9D8EB93D}">
      <dgm:prSet/>
      <dgm:spPr/>
      <dgm:t>
        <a:bodyPr/>
        <a:lstStyle/>
        <a:p>
          <a:endParaRPr lang="pt-BR"/>
        </a:p>
      </dgm:t>
    </dgm:pt>
    <dgm:pt modelId="{54B11CD2-2DD9-4228-B68A-BF62D90B1966}" type="sibTrans" cxnId="{28216D87-EC8D-4EE4-80F6-D8CE9D8EB93D}">
      <dgm:prSet/>
      <dgm:spPr/>
      <dgm:t>
        <a:bodyPr/>
        <a:lstStyle/>
        <a:p>
          <a:endParaRPr lang="pt-BR"/>
        </a:p>
      </dgm:t>
    </dgm:pt>
    <dgm:pt modelId="{C7E2FF52-C609-4DB6-90C2-42D323E55D85}">
      <dgm:prSet phldrT="[Texto]"/>
      <dgm:spPr/>
      <dgm:t>
        <a:bodyPr/>
        <a:lstStyle/>
        <a:p>
          <a:r>
            <a:rPr lang="pt-BR" b="1"/>
            <a:t>Funcionalidade SEI:  </a:t>
          </a:r>
          <a:r>
            <a:rPr lang="pt-BR"/>
            <a:t>Segurança e Auditoria</a:t>
          </a:r>
        </a:p>
      </dgm:t>
    </dgm:pt>
    <dgm:pt modelId="{6E24BC49-D853-41A4-AAAA-8CF3BF429439}" type="parTrans" cxnId="{F4D10628-80E2-4A06-A3DD-65E912C8FBBF}">
      <dgm:prSet/>
      <dgm:spPr/>
      <dgm:t>
        <a:bodyPr/>
        <a:lstStyle/>
        <a:p>
          <a:endParaRPr lang="pt-BR"/>
        </a:p>
      </dgm:t>
    </dgm:pt>
    <dgm:pt modelId="{3ADDAA47-E454-41BB-8B3D-911FC4122E74}" type="sibTrans" cxnId="{F4D10628-80E2-4A06-A3DD-65E912C8FBBF}">
      <dgm:prSet/>
      <dgm:spPr/>
      <dgm:t>
        <a:bodyPr/>
        <a:lstStyle/>
        <a:p>
          <a:endParaRPr lang="pt-BR"/>
        </a:p>
      </dgm:t>
    </dgm:pt>
    <dgm:pt modelId="{4DD9A812-CB86-40F6-ABF7-BCBF52271350}">
      <dgm:prSet phldrT="[Texto]"/>
      <dgm:spPr/>
      <dgm:t>
        <a:bodyPr/>
        <a:lstStyle/>
        <a:p>
          <a:r>
            <a:rPr lang="pt-BR"/>
            <a:t>Conformidade Legal e regulatória</a:t>
          </a:r>
        </a:p>
      </dgm:t>
    </dgm:pt>
    <dgm:pt modelId="{12088BF3-C791-4042-A0C5-7E4902C13142}" type="parTrans" cxnId="{4503354F-0F8A-4C8B-875E-9F397F2384B0}">
      <dgm:prSet/>
      <dgm:spPr/>
      <dgm:t>
        <a:bodyPr/>
        <a:lstStyle/>
        <a:p>
          <a:endParaRPr lang="pt-BR"/>
        </a:p>
      </dgm:t>
    </dgm:pt>
    <dgm:pt modelId="{E79E7A72-3446-401A-8E91-2684D18E363E}" type="sibTrans" cxnId="{4503354F-0F8A-4C8B-875E-9F397F2384B0}">
      <dgm:prSet/>
      <dgm:spPr/>
      <dgm:t>
        <a:bodyPr/>
        <a:lstStyle/>
        <a:p>
          <a:endParaRPr lang="pt-BR"/>
        </a:p>
      </dgm:t>
    </dgm:pt>
    <dgm:pt modelId="{C252E461-9318-4167-ACBB-287D0DC11611}">
      <dgm:prSet phldrT="[Texto]"/>
      <dgm:spPr/>
      <dgm:t>
        <a:bodyPr/>
        <a:lstStyle/>
        <a:p>
          <a:r>
            <a:rPr lang="pt-BR" b="1"/>
            <a:t>Funcionalidade SEI:    </a:t>
          </a:r>
          <a:r>
            <a:rPr lang="pt-BR"/>
            <a:t>Fluxo de Trabalho e Aprovações</a:t>
          </a:r>
        </a:p>
      </dgm:t>
    </dgm:pt>
    <dgm:pt modelId="{839EA9D6-89B8-4813-9C75-805EDDDD8DD2}" type="parTrans" cxnId="{FB1084F9-24A6-46E0-ABBC-E1137B7989D9}">
      <dgm:prSet/>
      <dgm:spPr/>
      <dgm:t>
        <a:bodyPr/>
        <a:lstStyle/>
        <a:p>
          <a:endParaRPr lang="pt-BR"/>
        </a:p>
      </dgm:t>
    </dgm:pt>
    <dgm:pt modelId="{A2C74905-2A97-41F6-BF70-10754DAA4D09}" type="sibTrans" cxnId="{FB1084F9-24A6-46E0-ABBC-E1137B7989D9}">
      <dgm:prSet/>
      <dgm:spPr/>
      <dgm:t>
        <a:bodyPr/>
        <a:lstStyle/>
        <a:p>
          <a:endParaRPr lang="pt-BR"/>
        </a:p>
      </dgm:t>
    </dgm:pt>
    <dgm:pt modelId="{AE98610A-9F9C-47F4-AEBC-CCC6FC6E2FB7}">
      <dgm:prSet phldrT="[Texto]"/>
      <dgm:spPr/>
      <dgm:t>
        <a:bodyPr/>
        <a:lstStyle/>
        <a:p>
          <a:r>
            <a:rPr lang="pt-BR"/>
            <a:t>Preservação da memória institucional</a:t>
          </a:r>
        </a:p>
      </dgm:t>
    </dgm:pt>
    <dgm:pt modelId="{494B0E7A-BC45-4305-8AFB-8DEB04E05DD4}" type="parTrans" cxnId="{3A4F2B54-D0AD-4F02-8656-DA0A2378EAAF}">
      <dgm:prSet/>
      <dgm:spPr/>
      <dgm:t>
        <a:bodyPr/>
        <a:lstStyle/>
        <a:p>
          <a:endParaRPr lang="pt-BR"/>
        </a:p>
      </dgm:t>
    </dgm:pt>
    <dgm:pt modelId="{AEFA2989-D059-4FBD-B8EF-01EB5EE72C19}" type="sibTrans" cxnId="{3A4F2B54-D0AD-4F02-8656-DA0A2378EAAF}">
      <dgm:prSet/>
      <dgm:spPr/>
      <dgm:t>
        <a:bodyPr/>
        <a:lstStyle/>
        <a:p>
          <a:endParaRPr lang="pt-BR"/>
        </a:p>
      </dgm:t>
    </dgm:pt>
    <dgm:pt modelId="{F0823674-6C7D-403B-9492-7355360D4F1E}">
      <dgm:prSet phldrT="[Texto]"/>
      <dgm:spPr/>
      <dgm:t>
        <a:bodyPr/>
        <a:lstStyle/>
        <a:p>
          <a:r>
            <a:rPr lang="pt-BR"/>
            <a:t>Tomada de decisão informada</a:t>
          </a:r>
        </a:p>
      </dgm:t>
    </dgm:pt>
    <dgm:pt modelId="{5B9C88F9-342E-4D4E-A504-A6BFA1183837}" type="parTrans" cxnId="{02534E00-CE82-46F0-8AC2-D5E6141E9ED9}">
      <dgm:prSet/>
      <dgm:spPr/>
      <dgm:t>
        <a:bodyPr/>
        <a:lstStyle/>
        <a:p>
          <a:endParaRPr lang="pt-BR"/>
        </a:p>
      </dgm:t>
    </dgm:pt>
    <dgm:pt modelId="{C1B73529-52A5-4A9B-AE0E-4D31F33D939F}" type="sibTrans" cxnId="{02534E00-CE82-46F0-8AC2-D5E6141E9ED9}">
      <dgm:prSet/>
      <dgm:spPr/>
      <dgm:t>
        <a:bodyPr/>
        <a:lstStyle/>
        <a:p>
          <a:endParaRPr lang="pt-BR"/>
        </a:p>
      </dgm:t>
    </dgm:pt>
    <dgm:pt modelId="{078FCF2C-B00E-4D7D-8EC7-70F9D609F9F6}">
      <dgm:prSet phldrT="[Texto]"/>
      <dgm:spPr/>
      <dgm:t>
        <a:bodyPr/>
        <a:lstStyle/>
        <a:p>
          <a:endParaRPr lang="pt-BR"/>
        </a:p>
      </dgm:t>
    </dgm:pt>
    <dgm:pt modelId="{F510B49A-952F-458B-A98E-E5CA6E466B02}" type="parTrans" cxnId="{3B9487B9-04AF-4177-BFA4-2CC35AA4F4B2}">
      <dgm:prSet/>
      <dgm:spPr/>
      <dgm:t>
        <a:bodyPr/>
        <a:lstStyle/>
        <a:p>
          <a:endParaRPr lang="pt-BR"/>
        </a:p>
      </dgm:t>
    </dgm:pt>
    <dgm:pt modelId="{1596651C-FE90-4673-B262-C07F18DC93D3}" type="sibTrans" cxnId="{3B9487B9-04AF-4177-BFA4-2CC35AA4F4B2}">
      <dgm:prSet/>
      <dgm:spPr/>
      <dgm:t>
        <a:bodyPr/>
        <a:lstStyle/>
        <a:p>
          <a:endParaRPr lang="pt-BR"/>
        </a:p>
      </dgm:t>
    </dgm:pt>
    <dgm:pt modelId="{A1F688F7-6B7C-4781-916B-CACBD3FB388F}">
      <dgm:prSet phldrT="[Texto]"/>
      <dgm:spPr/>
      <dgm:t>
        <a:bodyPr/>
        <a:lstStyle/>
        <a:p>
          <a:r>
            <a:rPr lang="pt-BR"/>
            <a:t>Segurança da Informação</a:t>
          </a:r>
        </a:p>
      </dgm:t>
    </dgm:pt>
    <dgm:pt modelId="{975728D3-E490-4E96-B6FE-7D024839B4E4}" type="parTrans" cxnId="{A740A0AD-A130-423C-ADAD-CCE5045986EF}">
      <dgm:prSet/>
      <dgm:spPr/>
      <dgm:t>
        <a:bodyPr/>
        <a:lstStyle/>
        <a:p>
          <a:endParaRPr lang="pt-BR"/>
        </a:p>
      </dgm:t>
    </dgm:pt>
    <dgm:pt modelId="{614B5B98-38B2-4C2D-84D1-D1F1BC396B60}" type="sibTrans" cxnId="{A740A0AD-A130-423C-ADAD-CCE5045986EF}">
      <dgm:prSet/>
      <dgm:spPr/>
      <dgm:t>
        <a:bodyPr/>
        <a:lstStyle/>
        <a:p>
          <a:endParaRPr lang="pt-BR"/>
        </a:p>
      </dgm:t>
    </dgm:pt>
    <dgm:pt modelId="{A862D80A-94B2-438B-87FD-EF53EC35C7AC}">
      <dgm:prSet phldrT="[Texto]"/>
      <dgm:spPr/>
      <dgm:t>
        <a:bodyPr/>
        <a:lstStyle/>
        <a:p>
          <a:r>
            <a:rPr lang="pt-BR"/>
            <a:t>Economia de Espaço e recursos</a:t>
          </a:r>
        </a:p>
      </dgm:t>
    </dgm:pt>
    <dgm:pt modelId="{2499D328-7ADA-4DC9-9345-1CCC6D6F2664}" type="parTrans" cxnId="{6B3469E6-F869-47CA-9449-BAB8FBE66DB4}">
      <dgm:prSet/>
      <dgm:spPr/>
      <dgm:t>
        <a:bodyPr/>
        <a:lstStyle/>
        <a:p>
          <a:endParaRPr lang="pt-BR"/>
        </a:p>
      </dgm:t>
    </dgm:pt>
    <dgm:pt modelId="{929E7F86-6868-4665-895E-E3ABD77CA86B}" type="sibTrans" cxnId="{6B3469E6-F869-47CA-9449-BAB8FBE66DB4}">
      <dgm:prSet/>
      <dgm:spPr/>
      <dgm:t>
        <a:bodyPr/>
        <a:lstStyle/>
        <a:p>
          <a:endParaRPr lang="pt-BR"/>
        </a:p>
      </dgm:t>
    </dgm:pt>
    <dgm:pt modelId="{D20E7BC4-3F06-4928-B6E9-AAFFE57AF532}">
      <dgm:prSet phldrT="[Texto]"/>
      <dgm:spPr/>
      <dgm:t>
        <a:bodyPr/>
        <a:lstStyle/>
        <a:p>
          <a:r>
            <a:rPr lang="pt-BR" b="1"/>
            <a:t>Funcionalidade SEI:  </a:t>
          </a:r>
          <a:r>
            <a:rPr lang="pt-BR"/>
            <a:t>Armazenamento eletrônico de Documentos</a:t>
          </a:r>
        </a:p>
      </dgm:t>
    </dgm:pt>
    <dgm:pt modelId="{8D3F1673-C5D0-4234-B600-78B23F99A4C3}" type="parTrans" cxnId="{519BA318-8D55-4790-B214-0848F0332A4A}">
      <dgm:prSet/>
      <dgm:spPr/>
      <dgm:t>
        <a:bodyPr/>
        <a:lstStyle/>
        <a:p>
          <a:endParaRPr lang="pt-BR"/>
        </a:p>
      </dgm:t>
    </dgm:pt>
    <dgm:pt modelId="{56D89757-7DDE-4780-972E-B9D8685DD0CC}" type="sibTrans" cxnId="{519BA318-8D55-4790-B214-0848F0332A4A}">
      <dgm:prSet/>
      <dgm:spPr/>
      <dgm:t>
        <a:bodyPr/>
        <a:lstStyle/>
        <a:p>
          <a:endParaRPr lang="pt-BR"/>
        </a:p>
      </dgm:t>
    </dgm:pt>
    <dgm:pt modelId="{B54592CB-B225-4BC8-BC1B-9E7C1E60FED9}" type="pres">
      <dgm:prSet presAssocID="{7418B690-E74F-4E88-8214-21A32AB68A9F}" presName="linearFlow" presStyleCnt="0">
        <dgm:presLayoutVars>
          <dgm:dir/>
          <dgm:animLvl val="lvl"/>
          <dgm:resizeHandles val="exact"/>
        </dgm:presLayoutVars>
      </dgm:prSet>
      <dgm:spPr/>
    </dgm:pt>
    <dgm:pt modelId="{4FFE9033-B914-4154-A6BE-539EACA72693}" type="pres">
      <dgm:prSet presAssocID="{DC046F67-AEB7-404A-9381-107FCA303C5E}" presName="composite" presStyleCnt="0"/>
      <dgm:spPr/>
    </dgm:pt>
    <dgm:pt modelId="{ED91D585-ECE8-4859-A096-5C4D388C8F25}" type="pres">
      <dgm:prSet presAssocID="{DC046F67-AEB7-404A-9381-107FCA303C5E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7975A37-C516-4087-BB29-9D128482D73C}" type="pres">
      <dgm:prSet presAssocID="{DC046F67-AEB7-404A-9381-107FCA303C5E}" presName="parSh" presStyleLbl="node1" presStyleIdx="0" presStyleCnt="4"/>
      <dgm:spPr/>
    </dgm:pt>
    <dgm:pt modelId="{BAC59FB0-973F-4B9C-BCAA-CC6C69891104}" type="pres">
      <dgm:prSet presAssocID="{DC046F67-AEB7-404A-9381-107FCA303C5E}" presName="desTx" presStyleLbl="fgAcc1" presStyleIdx="0" presStyleCnt="4">
        <dgm:presLayoutVars>
          <dgm:bulletEnabled val="1"/>
        </dgm:presLayoutVars>
      </dgm:prSet>
      <dgm:spPr/>
    </dgm:pt>
    <dgm:pt modelId="{5B7E59FF-B065-40AD-BA55-2CC5489D6BF8}" type="pres">
      <dgm:prSet presAssocID="{1D632C7C-44E7-4AD4-981C-D2F4DB55A501}" presName="sibTrans" presStyleLbl="sibTrans2D1" presStyleIdx="0" presStyleCnt="3"/>
      <dgm:spPr/>
    </dgm:pt>
    <dgm:pt modelId="{492A0E48-12F0-4F6D-BCA1-A3E3D861C8AF}" type="pres">
      <dgm:prSet presAssocID="{1D632C7C-44E7-4AD4-981C-D2F4DB55A501}" presName="connTx" presStyleLbl="sibTrans2D1" presStyleIdx="0" presStyleCnt="3"/>
      <dgm:spPr/>
    </dgm:pt>
    <dgm:pt modelId="{D944E3BB-FA12-4570-80BD-434CA8E955DD}" type="pres">
      <dgm:prSet presAssocID="{C7E2FF52-C609-4DB6-90C2-42D323E55D85}" presName="composite" presStyleCnt="0"/>
      <dgm:spPr/>
    </dgm:pt>
    <dgm:pt modelId="{00506B44-46CB-42E7-B4BB-B21DCC81BCC9}" type="pres">
      <dgm:prSet presAssocID="{C7E2FF52-C609-4DB6-90C2-42D323E55D85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2EDCB20-3FCC-4831-95C6-FC4B1E42ACFF}" type="pres">
      <dgm:prSet presAssocID="{C7E2FF52-C609-4DB6-90C2-42D323E55D85}" presName="parSh" presStyleLbl="node1" presStyleIdx="1" presStyleCnt="4"/>
      <dgm:spPr/>
    </dgm:pt>
    <dgm:pt modelId="{9DB64A25-C471-4860-AC38-7BFB12E6E608}" type="pres">
      <dgm:prSet presAssocID="{C7E2FF52-C609-4DB6-90C2-42D323E55D85}" presName="desTx" presStyleLbl="fgAcc1" presStyleIdx="1" presStyleCnt="4">
        <dgm:presLayoutVars>
          <dgm:bulletEnabled val="1"/>
        </dgm:presLayoutVars>
      </dgm:prSet>
      <dgm:spPr/>
    </dgm:pt>
    <dgm:pt modelId="{82242709-2BF6-4F2F-83DB-CC32FAFEE9E5}" type="pres">
      <dgm:prSet presAssocID="{3ADDAA47-E454-41BB-8B3D-911FC4122E74}" presName="sibTrans" presStyleLbl="sibTrans2D1" presStyleIdx="1" presStyleCnt="3"/>
      <dgm:spPr/>
    </dgm:pt>
    <dgm:pt modelId="{413762FB-94C4-4126-BBF6-62169CFBFAA7}" type="pres">
      <dgm:prSet presAssocID="{3ADDAA47-E454-41BB-8B3D-911FC4122E74}" presName="connTx" presStyleLbl="sibTrans2D1" presStyleIdx="1" presStyleCnt="3"/>
      <dgm:spPr/>
    </dgm:pt>
    <dgm:pt modelId="{6FF91A7E-DC95-48D6-8F8F-84FBBB261EF7}" type="pres">
      <dgm:prSet presAssocID="{C252E461-9318-4167-ACBB-287D0DC11611}" presName="composite" presStyleCnt="0"/>
      <dgm:spPr/>
    </dgm:pt>
    <dgm:pt modelId="{3CDFAFAF-11C4-4399-A755-33C05BE12CD0}" type="pres">
      <dgm:prSet presAssocID="{C252E461-9318-4167-ACBB-287D0DC11611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0A74C17-C2AE-4E8B-B666-7815E225D49C}" type="pres">
      <dgm:prSet presAssocID="{C252E461-9318-4167-ACBB-287D0DC11611}" presName="parSh" presStyleLbl="node1" presStyleIdx="2" presStyleCnt="4"/>
      <dgm:spPr/>
    </dgm:pt>
    <dgm:pt modelId="{C44239AB-1AE9-4071-96E9-D4228E452A55}" type="pres">
      <dgm:prSet presAssocID="{C252E461-9318-4167-ACBB-287D0DC11611}" presName="desTx" presStyleLbl="fgAcc1" presStyleIdx="2" presStyleCnt="4" custLinFactNeighborX="2607">
        <dgm:presLayoutVars>
          <dgm:bulletEnabled val="1"/>
        </dgm:presLayoutVars>
      </dgm:prSet>
      <dgm:spPr/>
    </dgm:pt>
    <dgm:pt modelId="{BC04EA6B-7902-43A4-9085-A6BE9CF3E9CA}" type="pres">
      <dgm:prSet presAssocID="{A2C74905-2A97-41F6-BF70-10754DAA4D09}" presName="sibTrans" presStyleLbl="sibTrans2D1" presStyleIdx="2" presStyleCnt="3"/>
      <dgm:spPr/>
    </dgm:pt>
    <dgm:pt modelId="{C8EF9975-8567-4C92-BEFE-15D2599B7918}" type="pres">
      <dgm:prSet presAssocID="{A2C74905-2A97-41F6-BF70-10754DAA4D09}" presName="connTx" presStyleLbl="sibTrans2D1" presStyleIdx="2" presStyleCnt="3"/>
      <dgm:spPr/>
    </dgm:pt>
    <dgm:pt modelId="{1778ECE0-AF04-4829-91BD-5C671EBBBA9C}" type="pres">
      <dgm:prSet presAssocID="{D20E7BC4-3F06-4928-B6E9-AAFFE57AF532}" presName="composite" presStyleCnt="0"/>
      <dgm:spPr/>
    </dgm:pt>
    <dgm:pt modelId="{E6197D45-DC66-41B4-9BEF-5F6E8A2635AA}" type="pres">
      <dgm:prSet presAssocID="{D20E7BC4-3F06-4928-B6E9-AAFFE57AF532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B9B0DF1-A3FC-4E4C-92C1-8F0E5ACC251D}" type="pres">
      <dgm:prSet presAssocID="{D20E7BC4-3F06-4928-B6E9-AAFFE57AF532}" presName="parSh" presStyleLbl="node1" presStyleIdx="3" presStyleCnt="4"/>
      <dgm:spPr/>
    </dgm:pt>
    <dgm:pt modelId="{F439A5D8-2658-40F6-AE5B-7964D92ED5D9}" type="pres">
      <dgm:prSet presAssocID="{D20E7BC4-3F06-4928-B6E9-AAFFE57AF532}" presName="desTx" presStyleLbl="fgAcc1" presStyleIdx="3" presStyleCnt="4">
        <dgm:presLayoutVars>
          <dgm:bulletEnabled val="1"/>
        </dgm:presLayoutVars>
      </dgm:prSet>
      <dgm:spPr/>
    </dgm:pt>
  </dgm:ptLst>
  <dgm:cxnLst>
    <dgm:cxn modelId="{02534E00-CE82-46F0-8AC2-D5E6141E9ED9}" srcId="{DC046F67-AEB7-404A-9381-107FCA303C5E}" destId="{F0823674-6C7D-403B-9492-7355360D4F1E}" srcOrd="1" destOrd="0" parTransId="{5B9C88F9-342E-4D4E-A504-A6BFA1183837}" sibTransId="{C1B73529-52A5-4A9B-AE0E-4D31F33D939F}"/>
    <dgm:cxn modelId="{0809AE0A-4217-4248-AA95-2E8BE8242169}" type="presOf" srcId="{A2C74905-2A97-41F6-BF70-10754DAA4D09}" destId="{BC04EA6B-7902-43A4-9085-A6BE9CF3E9CA}" srcOrd="0" destOrd="0" presId="urn:microsoft.com/office/officeart/2005/8/layout/process3"/>
    <dgm:cxn modelId="{D23F4410-0FF5-499E-B50B-31D285931092}" type="presOf" srcId="{C7E2FF52-C609-4DB6-90C2-42D323E55D85}" destId="{00506B44-46CB-42E7-B4BB-B21DCC81BCC9}" srcOrd="0" destOrd="0" presId="urn:microsoft.com/office/officeart/2005/8/layout/process3"/>
    <dgm:cxn modelId="{519BA318-8D55-4790-B214-0848F0332A4A}" srcId="{7418B690-E74F-4E88-8214-21A32AB68A9F}" destId="{D20E7BC4-3F06-4928-B6E9-AAFFE57AF532}" srcOrd="3" destOrd="0" parTransId="{8D3F1673-C5D0-4234-B600-78B23F99A4C3}" sibTransId="{56D89757-7DDE-4780-972E-B9D8685DD0CC}"/>
    <dgm:cxn modelId="{F4D10628-80E2-4A06-A3DD-65E912C8FBBF}" srcId="{7418B690-E74F-4E88-8214-21A32AB68A9F}" destId="{C7E2FF52-C609-4DB6-90C2-42D323E55D85}" srcOrd="1" destOrd="0" parTransId="{6E24BC49-D853-41A4-AAAA-8CF3BF429439}" sibTransId="{3ADDAA47-E454-41BB-8B3D-911FC4122E74}"/>
    <dgm:cxn modelId="{26348730-60E8-4E7F-AA4D-9ECAB48419D7}" type="presOf" srcId="{C252E461-9318-4167-ACBB-287D0DC11611}" destId="{3CDFAFAF-11C4-4399-A755-33C05BE12CD0}" srcOrd="0" destOrd="0" presId="urn:microsoft.com/office/officeart/2005/8/layout/process3"/>
    <dgm:cxn modelId="{2786E63E-2377-4BC6-A259-FE1376C8EE11}" type="presOf" srcId="{D20E7BC4-3F06-4928-B6E9-AAFFE57AF532}" destId="{E6197D45-DC66-41B4-9BEF-5F6E8A2635AA}" srcOrd="0" destOrd="0" presId="urn:microsoft.com/office/officeart/2005/8/layout/process3"/>
    <dgm:cxn modelId="{6A77DE48-78EE-484F-AFD9-DACDCE94CAAD}" srcId="{7418B690-E74F-4E88-8214-21A32AB68A9F}" destId="{DC046F67-AEB7-404A-9381-107FCA303C5E}" srcOrd="0" destOrd="0" parTransId="{AB1DCC3D-F045-45BE-B9E8-1D713D87F5AF}" sibTransId="{1D632C7C-44E7-4AD4-981C-D2F4DB55A501}"/>
    <dgm:cxn modelId="{60126D6D-9351-4F88-ADA7-AE088D01F49E}" type="presOf" srcId="{1D632C7C-44E7-4AD4-981C-D2F4DB55A501}" destId="{492A0E48-12F0-4F6D-BCA1-A3E3D861C8AF}" srcOrd="1" destOrd="0" presId="urn:microsoft.com/office/officeart/2005/8/layout/process3"/>
    <dgm:cxn modelId="{4503354F-0F8A-4C8B-875E-9F397F2384B0}" srcId="{C7E2FF52-C609-4DB6-90C2-42D323E55D85}" destId="{4DD9A812-CB86-40F6-ABF7-BCBF52271350}" srcOrd="0" destOrd="0" parTransId="{12088BF3-C791-4042-A0C5-7E4902C13142}" sibTransId="{E79E7A72-3446-401A-8E91-2684D18E363E}"/>
    <dgm:cxn modelId="{3A4F2B54-D0AD-4F02-8656-DA0A2378EAAF}" srcId="{C252E461-9318-4167-ACBB-287D0DC11611}" destId="{AE98610A-9F9C-47F4-AEBC-CCC6FC6E2FB7}" srcOrd="0" destOrd="0" parTransId="{494B0E7A-BC45-4305-8AFB-8DEB04E05DD4}" sibTransId="{AEFA2989-D059-4FBD-B8EF-01EB5EE72C19}"/>
    <dgm:cxn modelId="{40D5047E-566C-4038-BC7D-382BA89A2E60}" type="presOf" srcId="{C252E461-9318-4167-ACBB-287D0DC11611}" destId="{00A74C17-C2AE-4E8B-B666-7815E225D49C}" srcOrd="1" destOrd="0" presId="urn:microsoft.com/office/officeart/2005/8/layout/process3"/>
    <dgm:cxn modelId="{28216D87-EC8D-4EE4-80F6-D8CE9D8EB93D}" srcId="{DC046F67-AEB7-404A-9381-107FCA303C5E}" destId="{7ECBF2BA-EFF7-4C55-8E73-62A7826AFCB2}" srcOrd="0" destOrd="0" parTransId="{90AF9530-28C0-4831-B1AF-DFE80421A3DE}" sibTransId="{54B11CD2-2DD9-4228-B68A-BF62D90B1966}"/>
    <dgm:cxn modelId="{C308648B-F263-45C0-A68B-C5EDC1110C8F}" type="presOf" srcId="{7ECBF2BA-EFF7-4C55-8E73-62A7826AFCB2}" destId="{BAC59FB0-973F-4B9C-BCAA-CC6C69891104}" srcOrd="0" destOrd="0" presId="urn:microsoft.com/office/officeart/2005/8/layout/process3"/>
    <dgm:cxn modelId="{8DA57495-89EA-4054-944E-E0F493A95946}" type="presOf" srcId="{D20E7BC4-3F06-4928-B6E9-AAFFE57AF532}" destId="{1B9B0DF1-A3FC-4E4C-92C1-8F0E5ACC251D}" srcOrd="1" destOrd="0" presId="urn:microsoft.com/office/officeart/2005/8/layout/process3"/>
    <dgm:cxn modelId="{9E297B96-106E-401E-9C89-1A87CE43F049}" type="presOf" srcId="{7418B690-E74F-4E88-8214-21A32AB68A9F}" destId="{B54592CB-B225-4BC8-BC1B-9E7C1E60FED9}" srcOrd="0" destOrd="0" presId="urn:microsoft.com/office/officeart/2005/8/layout/process3"/>
    <dgm:cxn modelId="{395D669B-1A39-4F0B-9199-A6CA982CF518}" type="presOf" srcId="{A2C74905-2A97-41F6-BF70-10754DAA4D09}" destId="{C8EF9975-8567-4C92-BEFE-15D2599B7918}" srcOrd="1" destOrd="0" presId="urn:microsoft.com/office/officeart/2005/8/layout/process3"/>
    <dgm:cxn modelId="{C353BA9B-349F-4648-A887-4421100099CD}" type="presOf" srcId="{DC046F67-AEB7-404A-9381-107FCA303C5E}" destId="{ED91D585-ECE8-4859-A096-5C4D388C8F25}" srcOrd="0" destOrd="0" presId="urn:microsoft.com/office/officeart/2005/8/layout/process3"/>
    <dgm:cxn modelId="{7108039C-94D8-4B32-A387-2B694904ACC2}" type="presOf" srcId="{4DD9A812-CB86-40F6-ABF7-BCBF52271350}" destId="{9DB64A25-C471-4860-AC38-7BFB12E6E608}" srcOrd="0" destOrd="0" presId="urn:microsoft.com/office/officeart/2005/8/layout/process3"/>
    <dgm:cxn modelId="{A3D870A2-4886-4B15-A867-5B416A87CF1B}" type="presOf" srcId="{3ADDAA47-E454-41BB-8B3D-911FC4122E74}" destId="{413762FB-94C4-4126-BBF6-62169CFBFAA7}" srcOrd="1" destOrd="0" presId="urn:microsoft.com/office/officeart/2005/8/layout/process3"/>
    <dgm:cxn modelId="{9FB2A5AC-5FBC-4E3A-8E60-446BF8A43D25}" type="presOf" srcId="{A1F688F7-6B7C-4781-916B-CACBD3FB388F}" destId="{9DB64A25-C471-4860-AC38-7BFB12E6E608}" srcOrd="0" destOrd="1" presId="urn:microsoft.com/office/officeart/2005/8/layout/process3"/>
    <dgm:cxn modelId="{A740A0AD-A130-423C-ADAD-CCE5045986EF}" srcId="{C7E2FF52-C609-4DB6-90C2-42D323E55D85}" destId="{A1F688F7-6B7C-4781-916B-CACBD3FB388F}" srcOrd="1" destOrd="0" parTransId="{975728D3-E490-4E96-B6FE-7D024839B4E4}" sibTransId="{614B5B98-38B2-4C2D-84D1-D1F1BC396B60}"/>
    <dgm:cxn modelId="{E18AF9B8-1EC6-4365-B43C-9BB54EE7E2E5}" type="presOf" srcId="{1D632C7C-44E7-4AD4-981C-D2F4DB55A501}" destId="{5B7E59FF-B065-40AD-BA55-2CC5489D6BF8}" srcOrd="0" destOrd="0" presId="urn:microsoft.com/office/officeart/2005/8/layout/process3"/>
    <dgm:cxn modelId="{3B9487B9-04AF-4177-BFA4-2CC35AA4F4B2}" srcId="{C7E2FF52-C609-4DB6-90C2-42D323E55D85}" destId="{078FCF2C-B00E-4D7D-8EC7-70F9D609F9F6}" srcOrd="2" destOrd="0" parTransId="{F510B49A-952F-458B-A98E-E5CA6E466B02}" sibTransId="{1596651C-FE90-4673-B262-C07F18DC93D3}"/>
    <dgm:cxn modelId="{C3FB95BE-5654-44D4-9F79-5ED8D3BC590A}" type="presOf" srcId="{F0823674-6C7D-403B-9492-7355360D4F1E}" destId="{BAC59FB0-973F-4B9C-BCAA-CC6C69891104}" srcOrd="0" destOrd="1" presId="urn:microsoft.com/office/officeart/2005/8/layout/process3"/>
    <dgm:cxn modelId="{44B194D0-968B-4888-B7D4-7DBC5553AC2E}" type="presOf" srcId="{AE98610A-9F9C-47F4-AEBC-CCC6FC6E2FB7}" destId="{C44239AB-1AE9-4071-96E9-D4228E452A55}" srcOrd="0" destOrd="0" presId="urn:microsoft.com/office/officeart/2005/8/layout/process3"/>
    <dgm:cxn modelId="{E1DC84DA-9325-47B8-9842-011D6090D0F5}" type="presOf" srcId="{3ADDAA47-E454-41BB-8B3D-911FC4122E74}" destId="{82242709-2BF6-4F2F-83DB-CC32FAFEE9E5}" srcOrd="0" destOrd="0" presId="urn:microsoft.com/office/officeart/2005/8/layout/process3"/>
    <dgm:cxn modelId="{BF4FD8DA-0F50-434E-ABD5-2B2F20D50E55}" type="presOf" srcId="{DC046F67-AEB7-404A-9381-107FCA303C5E}" destId="{17975A37-C516-4087-BB29-9D128482D73C}" srcOrd="1" destOrd="0" presId="urn:microsoft.com/office/officeart/2005/8/layout/process3"/>
    <dgm:cxn modelId="{6B3469E6-F869-47CA-9449-BAB8FBE66DB4}" srcId="{D20E7BC4-3F06-4928-B6E9-AAFFE57AF532}" destId="{A862D80A-94B2-438B-87FD-EF53EC35C7AC}" srcOrd="0" destOrd="0" parTransId="{2499D328-7ADA-4DC9-9345-1CCC6D6F2664}" sibTransId="{929E7F86-6868-4665-895E-E3ABD77CA86B}"/>
    <dgm:cxn modelId="{D0785EF2-EC01-4FE0-9AF4-B66CA06CA226}" type="presOf" srcId="{078FCF2C-B00E-4D7D-8EC7-70F9D609F9F6}" destId="{9DB64A25-C471-4860-AC38-7BFB12E6E608}" srcOrd="0" destOrd="2" presId="urn:microsoft.com/office/officeart/2005/8/layout/process3"/>
    <dgm:cxn modelId="{0529B4F4-322D-4D06-8D9B-21780BCA2D9C}" type="presOf" srcId="{A862D80A-94B2-438B-87FD-EF53EC35C7AC}" destId="{F439A5D8-2658-40F6-AE5B-7964D92ED5D9}" srcOrd="0" destOrd="0" presId="urn:microsoft.com/office/officeart/2005/8/layout/process3"/>
    <dgm:cxn modelId="{FB1084F9-24A6-46E0-ABBC-E1137B7989D9}" srcId="{7418B690-E74F-4E88-8214-21A32AB68A9F}" destId="{C252E461-9318-4167-ACBB-287D0DC11611}" srcOrd="2" destOrd="0" parTransId="{839EA9D6-89B8-4813-9C75-805EDDDD8DD2}" sibTransId="{A2C74905-2A97-41F6-BF70-10754DAA4D09}"/>
    <dgm:cxn modelId="{A65C99FB-D9C2-45B6-BB09-5B5F1036D849}" type="presOf" srcId="{C7E2FF52-C609-4DB6-90C2-42D323E55D85}" destId="{12EDCB20-3FCC-4831-95C6-FC4B1E42ACFF}" srcOrd="1" destOrd="0" presId="urn:microsoft.com/office/officeart/2005/8/layout/process3"/>
    <dgm:cxn modelId="{489744B3-07C8-4E69-9A1F-9209F04C8066}" type="presParOf" srcId="{B54592CB-B225-4BC8-BC1B-9E7C1E60FED9}" destId="{4FFE9033-B914-4154-A6BE-539EACA72693}" srcOrd="0" destOrd="0" presId="urn:microsoft.com/office/officeart/2005/8/layout/process3"/>
    <dgm:cxn modelId="{1E365DB1-05E7-4CA3-9F05-0F88F47138E7}" type="presParOf" srcId="{4FFE9033-B914-4154-A6BE-539EACA72693}" destId="{ED91D585-ECE8-4859-A096-5C4D388C8F25}" srcOrd="0" destOrd="0" presId="urn:microsoft.com/office/officeart/2005/8/layout/process3"/>
    <dgm:cxn modelId="{F2765327-E97D-46E2-872A-6545A09F3458}" type="presParOf" srcId="{4FFE9033-B914-4154-A6BE-539EACA72693}" destId="{17975A37-C516-4087-BB29-9D128482D73C}" srcOrd="1" destOrd="0" presId="urn:microsoft.com/office/officeart/2005/8/layout/process3"/>
    <dgm:cxn modelId="{476BD66F-48C7-4B78-B5B7-5B1EE16DD161}" type="presParOf" srcId="{4FFE9033-B914-4154-A6BE-539EACA72693}" destId="{BAC59FB0-973F-4B9C-BCAA-CC6C69891104}" srcOrd="2" destOrd="0" presId="urn:microsoft.com/office/officeart/2005/8/layout/process3"/>
    <dgm:cxn modelId="{71B606D9-474B-45B9-979F-5637B587ABBE}" type="presParOf" srcId="{B54592CB-B225-4BC8-BC1B-9E7C1E60FED9}" destId="{5B7E59FF-B065-40AD-BA55-2CC5489D6BF8}" srcOrd="1" destOrd="0" presId="urn:microsoft.com/office/officeart/2005/8/layout/process3"/>
    <dgm:cxn modelId="{6C041564-CD7B-4527-82FA-A795A59C9158}" type="presParOf" srcId="{5B7E59FF-B065-40AD-BA55-2CC5489D6BF8}" destId="{492A0E48-12F0-4F6D-BCA1-A3E3D861C8AF}" srcOrd="0" destOrd="0" presId="urn:microsoft.com/office/officeart/2005/8/layout/process3"/>
    <dgm:cxn modelId="{A15AB025-007C-45B8-BD85-B775CBC3EF82}" type="presParOf" srcId="{B54592CB-B225-4BC8-BC1B-9E7C1E60FED9}" destId="{D944E3BB-FA12-4570-80BD-434CA8E955DD}" srcOrd="2" destOrd="0" presId="urn:microsoft.com/office/officeart/2005/8/layout/process3"/>
    <dgm:cxn modelId="{200C9911-A9A3-4832-91BD-2AA5C8341174}" type="presParOf" srcId="{D944E3BB-FA12-4570-80BD-434CA8E955DD}" destId="{00506B44-46CB-42E7-B4BB-B21DCC81BCC9}" srcOrd="0" destOrd="0" presId="urn:microsoft.com/office/officeart/2005/8/layout/process3"/>
    <dgm:cxn modelId="{FD6C75BB-3A19-4EF4-A6B8-1F87456895EE}" type="presParOf" srcId="{D944E3BB-FA12-4570-80BD-434CA8E955DD}" destId="{12EDCB20-3FCC-4831-95C6-FC4B1E42ACFF}" srcOrd="1" destOrd="0" presId="urn:microsoft.com/office/officeart/2005/8/layout/process3"/>
    <dgm:cxn modelId="{A2C1F600-9765-46D3-8186-9B31711AC0AA}" type="presParOf" srcId="{D944E3BB-FA12-4570-80BD-434CA8E955DD}" destId="{9DB64A25-C471-4860-AC38-7BFB12E6E608}" srcOrd="2" destOrd="0" presId="urn:microsoft.com/office/officeart/2005/8/layout/process3"/>
    <dgm:cxn modelId="{96CD7E53-DAF9-4A0A-A7EA-CC0BC10B215E}" type="presParOf" srcId="{B54592CB-B225-4BC8-BC1B-9E7C1E60FED9}" destId="{82242709-2BF6-4F2F-83DB-CC32FAFEE9E5}" srcOrd="3" destOrd="0" presId="urn:microsoft.com/office/officeart/2005/8/layout/process3"/>
    <dgm:cxn modelId="{D745C0E9-FF2C-4DD6-B6B8-7E4B83165EF7}" type="presParOf" srcId="{82242709-2BF6-4F2F-83DB-CC32FAFEE9E5}" destId="{413762FB-94C4-4126-BBF6-62169CFBFAA7}" srcOrd="0" destOrd="0" presId="urn:microsoft.com/office/officeart/2005/8/layout/process3"/>
    <dgm:cxn modelId="{1F9671DD-B928-4C0F-8C54-A01A06B7EA6A}" type="presParOf" srcId="{B54592CB-B225-4BC8-BC1B-9E7C1E60FED9}" destId="{6FF91A7E-DC95-48D6-8F8F-84FBBB261EF7}" srcOrd="4" destOrd="0" presId="urn:microsoft.com/office/officeart/2005/8/layout/process3"/>
    <dgm:cxn modelId="{9DAB387D-3FD6-4230-8003-B5694E7B66EF}" type="presParOf" srcId="{6FF91A7E-DC95-48D6-8F8F-84FBBB261EF7}" destId="{3CDFAFAF-11C4-4399-A755-33C05BE12CD0}" srcOrd="0" destOrd="0" presId="urn:microsoft.com/office/officeart/2005/8/layout/process3"/>
    <dgm:cxn modelId="{D163BA77-312B-4E42-B395-DFF060D74FF8}" type="presParOf" srcId="{6FF91A7E-DC95-48D6-8F8F-84FBBB261EF7}" destId="{00A74C17-C2AE-4E8B-B666-7815E225D49C}" srcOrd="1" destOrd="0" presId="urn:microsoft.com/office/officeart/2005/8/layout/process3"/>
    <dgm:cxn modelId="{F5AEB7DE-59BB-4EA5-A2AA-53BDD7614D26}" type="presParOf" srcId="{6FF91A7E-DC95-48D6-8F8F-84FBBB261EF7}" destId="{C44239AB-1AE9-4071-96E9-D4228E452A55}" srcOrd="2" destOrd="0" presId="urn:microsoft.com/office/officeart/2005/8/layout/process3"/>
    <dgm:cxn modelId="{A18F74C1-7589-4874-BD71-E0C31804C4EA}" type="presParOf" srcId="{B54592CB-B225-4BC8-BC1B-9E7C1E60FED9}" destId="{BC04EA6B-7902-43A4-9085-A6BE9CF3E9CA}" srcOrd="5" destOrd="0" presId="urn:microsoft.com/office/officeart/2005/8/layout/process3"/>
    <dgm:cxn modelId="{9BD2F386-2DB2-4C0B-A0EC-0BEFBC338D51}" type="presParOf" srcId="{BC04EA6B-7902-43A4-9085-A6BE9CF3E9CA}" destId="{C8EF9975-8567-4C92-BEFE-15D2599B7918}" srcOrd="0" destOrd="0" presId="urn:microsoft.com/office/officeart/2005/8/layout/process3"/>
    <dgm:cxn modelId="{AF918E61-DB48-4C5B-A124-23EB0392CFC2}" type="presParOf" srcId="{B54592CB-B225-4BC8-BC1B-9E7C1E60FED9}" destId="{1778ECE0-AF04-4829-91BD-5C671EBBBA9C}" srcOrd="6" destOrd="0" presId="urn:microsoft.com/office/officeart/2005/8/layout/process3"/>
    <dgm:cxn modelId="{F2D3FD80-F68A-4005-B714-6C95B5781C4F}" type="presParOf" srcId="{1778ECE0-AF04-4829-91BD-5C671EBBBA9C}" destId="{E6197D45-DC66-41B4-9BEF-5F6E8A2635AA}" srcOrd="0" destOrd="0" presId="urn:microsoft.com/office/officeart/2005/8/layout/process3"/>
    <dgm:cxn modelId="{AD2E1ABB-EC77-410D-9800-A41512FAD707}" type="presParOf" srcId="{1778ECE0-AF04-4829-91BD-5C671EBBBA9C}" destId="{1B9B0DF1-A3FC-4E4C-92C1-8F0E5ACC251D}" srcOrd="1" destOrd="0" presId="urn:microsoft.com/office/officeart/2005/8/layout/process3"/>
    <dgm:cxn modelId="{B8205A2A-7D4E-45FF-8CFD-27A940AE5596}" type="presParOf" srcId="{1778ECE0-AF04-4829-91BD-5C671EBBBA9C}" destId="{F439A5D8-2658-40F6-AE5B-7964D92ED5D9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536DBE-BB41-457A-9EDB-8D333DA2D35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92C814B-E9C3-4AED-9DD2-96F0CE094C77}">
      <dgm:prSet phldrT="[Texto]" phldr="0"/>
      <dgm:spPr/>
      <dgm:t>
        <a:bodyPr/>
        <a:lstStyle/>
        <a:p>
          <a:pPr rtl="0"/>
          <a:r>
            <a:rPr lang="pt-BR">
              <a:latin typeface="Calibri Light" panose="020F0302020204030204"/>
            </a:rPr>
            <a:t> Produção de documentos</a:t>
          </a:r>
          <a:endParaRPr lang="pt-BR"/>
        </a:p>
      </dgm:t>
    </dgm:pt>
    <dgm:pt modelId="{A3417BB7-58DC-47CF-A3BF-F5913E6906DB}" type="parTrans" cxnId="{62223E85-EEC5-4CEA-9144-D4E302B98BC1}">
      <dgm:prSet/>
      <dgm:spPr/>
      <dgm:t>
        <a:bodyPr/>
        <a:lstStyle/>
        <a:p>
          <a:endParaRPr lang="pt-BR"/>
        </a:p>
      </dgm:t>
    </dgm:pt>
    <dgm:pt modelId="{458A098E-69DB-4485-B09A-970811FDA522}" type="sibTrans" cxnId="{62223E85-EEC5-4CEA-9144-D4E302B98BC1}">
      <dgm:prSet/>
      <dgm:spPr/>
      <dgm:t>
        <a:bodyPr/>
        <a:lstStyle/>
        <a:p>
          <a:endParaRPr lang="pt-BR"/>
        </a:p>
      </dgm:t>
    </dgm:pt>
    <dgm:pt modelId="{4E811347-F7ED-4A36-B220-B7D739A19DA1}">
      <dgm:prSet phldrT="[Texto]"/>
      <dgm:spPr/>
      <dgm:t>
        <a:bodyPr/>
        <a:lstStyle/>
        <a:p>
          <a:r>
            <a:rPr lang="pt-BR"/>
            <a:t>concepção e gestão de formulários, preparação e gestão de correspondência, gestão de informes e diretrizes, fomento de sistemas de gestão da informação e aplicação de tecnologias modernas a esses processos;</a:t>
          </a:r>
        </a:p>
      </dgm:t>
    </dgm:pt>
    <dgm:pt modelId="{0D6D54F8-6654-4509-AADF-E903DF29D975}" type="parTrans" cxnId="{A50DB2D6-E50E-4291-A95E-092E96CD1A51}">
      <dgm:prSet/>
      <dgm:spPr/>
      <dgm:t>
        <a:bodyPr/>
        <a:lstStyle/>
        <a:p>
          <a:endParaRPr lang="pt-BR"/>
        </a:p>
      </dgm:t>
    </dgm:pt>
    <dgm:pt modelId="{C0373D9B-2A0C-491E-A5A7-C980DB134705}" type="sibTrans" cxnId="{A50DB2D6-E50E-4291-A95E-092E96CD1A51}">
      <dgm:prSet/>
      <dgm:spPr/>
      <dgm:t>
        <a:bodyPr/>
        <a:lstStyle/>
        <a:p>
          <a:endParaRPr lang="pt-BR"/>
        </a:p>
      </dgm:t>
    </dgm:pt>
    <dgm:pt modelId="{ED96932E-BA17-4721-A8AA-C37D005A007D}">
      <dgm:prSet phldrT="[Texto]" phldr="0"/>
      <dgm:spPr/>
      <dgm:t>
        <a:bodyPr/>
        <a:lstStyle/>
        <a:p>
          <a:pPr rtl="0"/>
          <a:r>
            <a:rPr lang="pt-BR">
              <a:latin typeface="Calibri Light" panose="020F0302020204030204"/>
            </a:rPr>
            <a:t> Tramitação</a:t>
          </a:r>
          <a:endParaRPr lang="pt-BR"/>
        </a:p>
      </dgm:t>
    </dgm:pt>
    <dgm:pt modelId="{63C89BD0-1EAD-4DE6-895C-156AF584235D}" type="parTrans" cxnId="{A3FA8AD8-C384-49D7-B787-4570AB657823}">
      <dgm:prSet/>
      <dgm:spPr/>
      <dgm:t>
        <a:bodyPr/>
        <a:lstStyle/>
        <a:p>
          <a:endParaRPr lang="pt-BR"/>
        </a:p>
      </dgm:t>
    </dgm:pt>
    <dgm:pt modelId="{0DB5B70A-730C-4235-B6F0-BD35F9AED12B}" type="sibTrans" cxnId="{A3FA8AD8-C384-49D7-B787-4570AB657823}">
      <dgm:prSet/>
      <dgm:spPr/>
      <dgm:t>
        <a:bodyPr/>
        <a:lstStyle/>
        <a:p>
          <a:endParaRPr lang="pt-BR"/>
        </a:p>
      </dgm:t>
    </dgm:pt>
    <dgm:pt modelId="{CBF4D289-6FEE-4157-8DF8-7D8856628354}">
      <dgm:prSet phldrT="[Texto]" phldr="0"/>
      <dgm:spPr/>
      <dgm:t>
        <a:bodyPr/>
        <a:lstStyle/>
        <a:p>
          <a:pPr rtl="0"/>
          <a:r>
            <a:rPr lang="pt-BR"/>
            <a:t>Curso do documento</a:t>
          </a:r>
          <a:r>
            <a:rPr lang="pt-BR">
              <a:latin typeface="Calibri Light" panose="020F0302020204030204"/>
            </a:rPr>
            <a:t> </a:t>
          </a:r>
          <a:r>
            <a:rPr lang="pt-BR"/>
            <a:t> desde a sua produção ou recepção até o cumprimento de sua função administrativa</a:t>
          </a:r>
        </a:p>
      </dgm:t>
    </dgm:pt>
    <dgm:pt modelId="{906A5E48-AABC-4B1E-BEE8-413C2E703D9F}" type="parTrans" cxnId="{B995124D-BEA4-465B-A43F-781CE7E0A8BC}">
      <dgm:prSet/>
      <dgm:spPr/>
      <dgm:t>
        <a:bodyPr/>
        <a:lstStyle/>
        <a:p>
          <a:endParaRPr lang="pt-BR"/>
        </a:p>
      </dgm:t>
    </dgm:pt>
    <dgm:pt modelId="{7BB6F191-ED07-4114-B2B6-5D34AC920FCA}" type="sibTrans" cxnId="{B995124D-BEA4-465B-A43F-781CE7E0A8BC}">
      <dgm:prSet/>
      <dgm:spPr/>
      <dgm:t>
        <a:bodyPr/>
        <a:lstStyle/>
        <a:p>
          <a:endParaRPr lang="pt-BR"/>
        </a:p>
      </dgm:t>
    </dgm:pt>
    <dgm:pt modelId="{CA5B098E-4E60-4E11-BA35-8EF40E313734}">
      <dgm:prSet phldrT="[Texto]" phldr="0"/>
      <dgm:spPr/>
      <dgm:t>
        <a:bodyPr/>
        <a:lstStyle/>
        <a:p>
          <a:r>
            <a:rPr lang="pt-BR">
              <a:latin typeface="Calibri Light" panose="020F0302020204030204"/>
            </a:rPr>
            <a:t>Uso</a:t>
          </a:r>
          <a:endParaRPr lang="pt-BR"/>
        </a:p>
      </dgm:t>
    </dgm:pt>
    <dgm:pt modelId="{23C81E49-F5C8-42C8-BA25-37B9EB6B36B7}" type="parTrans" cxnId="{2EE5C8C0-B4DE-41C1-8E64-C30D7AB8905D}">
      <dgm:prSet/>
      <dgm:spPr/>
      <dgm:t>
        <a:bodyPr/>
        <a:lstStyle/>
        <a:p>
          <a:endParaRPr lang="pt-BR"/>
        </a:p>
      </dgm:t>
    </dgm:pt>
    <dgm:pt modelId="{431BEA22-A65B-468A-AE1D-B679528FB525}" type="sibTrans" cxnId="{2EE5C8C0-B4DE-41C1-8E64-C30D7AB8905D}">
      <dgm:prSet/>
      <dgm:spPr/>
      <dgm:t>
        <a:bodyPr/>
        <a:lstStyle/>
        <a:p>
          <a:endParaRPr lang="pt-BR"/>
        </a:p>
      </dgm:t>
    </dgm:pt>
    <dgm:pt modelId="{1D6AEBD8-656A-4DED-9737-E0F5346DCA09}">
      <dgm:prSet phldrT="[Texto]"/>
      <dgm:spPr/>
      <dgm:t>
        <a:bodyPr/>
        <a:lstStyle/>
        <a:p>
          <a:r>
            <a:rPr lang="pt-BR"/>
            <a:t>Gestão dos arquivos correntes e intermediários e implementação do Sistema de arquivos</a:t>
          </a:r>
        </a:p>
      </dgm:t>
    </dgm:pt>
    <dgm:pt modelId="{C16EC74B-349A-4298-AB9E-08DFBBFD5DC9}" type="parTrans" cxnId="{A16AB822-7CC3-4D2C-838E-8C2BE4E6FC49}">
      <dgm:prSet/>
      <dgm:spPr/>
      <dgm:t>
        <a:bodyPr/>
        <a:lstStyle/>
        <a:p>
          <a:endParaRPr lang="pt-BR"/>
        </a:p>
      </dgm:t>
    </dgm:pt>
    <dgm:pt modelId="{BAF820F7-DEED-4CEB-B34B-E1523EA5E396}" type="sibTrans" cxnId="{A16AB822-7CC3-4D2C-838E-8C2BE4E6FC49}">
      <dgm:prSet/>
      <dgm:spPr/>
      <dgm:t>
        <a:bodyPr/>
        <a:lstStyle/>
        <a:p>
          <a:endParaRPr lang="pt-BR"/>
        </a:p>
      </dgm:t>
    </dgm:pt>
    <dgm:pt modelId="{E1913DB9-9900-4393-9C62-6892AD8B26D8}">
      <dgm:prSet phldr="0"/>
      <dgm:spPr/>
      <dgm:t>
        <a:bodyPr/>
        <a:lstStyle/>
        <a:p>
          <a:r>
            <a:rPr lang="pt-BR">
              <a:latin typeface="Calibri Light" panose="020F0302020204030204"/>
            </a:rPr>
            <a:t>Avaliação</a:t>
          </a:r>
        </a:p>
      </dgm:t>
    </dgm:pt>
    <dgm:pt modelId="{92D39C9F-EFA9-40EB-8BD8-CB6FAE2C7BDB}" type="parTrans" cxnId="{097757EC-381D-43EE-BF1C-89EEABA8D8AA}">
      <dgm:prSet/>
      <dgm:spPr/>
      <dgm:t>
        <a:bodyPr/>
        <a:lstStyle/>
        <a:p>
          <a:endParaRPr lang="pt-BR"/>
        </a:p>
      </dgm:t>
    </dgm:pt>
    <dgm:pt modelId="{23FE95A6-B4E6-4DB9-B2AC-3D7732E2E219}" type="sibTrans" cxnId="{097757EC-381D-43EE-BF1C-89EEABA8D8AA}">
      <dgm:prSet/>
      <dgm:spPr/>
      <dgm:t>
        <a:bodyPr/>
        <a:lstStyle/>
        <a:p>
          <a:endParaRPr lang="pt-BR"/>
        </a:p>
      </dgm:t>
    </dgm:pt>
    <dgm:pt modelId="{DC081656-D3C6-4704-97A5-3401DCA125BE}">
      <dgm:prSet phldr="0"/>
      <dgm:spPr/>
      <dgm:t>
        <a:bodyPr/>
        <a:lstStyle/>
        <a:p>
          <a:pPr rtl="0"/>
          <a:r>
            <a:rPr lang="pt-BR"/>
            <a:t>Processo de análise de documentos de arquivo</a:t>
          </a:r>
          <a:r>
            <a:rPr lang="pt-BR">
              <a:latin typeface="Calibri Light" panose="020F0302020204030204"/>
            </a:rPr>
            <a:t>,</a:t>
          </a:r>
          <a:r>
            <a:rPr lang="pt-BR"/>
            <a:t> que estabelece os prazos de guarda prazos de e a destinação destinação, de acordo com os valores que lhes são atribuídos.</a:t>
          </a:r>
          <a:endParaRPr lang="pt-BR">
            <a:latin typeface="Calibri Light" panose="020F0302020204030204"/>
          </a:endParaRPr>
        </a:p>
      </dgm:t>
    </dgm:pt>
    <dgm:pt modelId="{18D6906A-A261-43AA-B507-2B6D13860A5D}" type="parTrans" cxnId="{9A5FE38A-201B-4336-BBCE-B2EA9F5E4E81}">
      <dgm:prSet/>
      <dgm:spPr/>
      <dgm:t>
        <a:bodyPr/>
        <a:lstStyle/>
        <a:p>
          <a:endParaRPr lang="pt-BR"/>
        </a:p>
      </dgm:t>
    </dgm:pt>
    <dgm:pt modelId="{A4876FA5-9BCB-4D3D-BB56-6B47AB6E0A71}" type="sibTrans" cxnId="{9A5FE38A-201B-4336-BBCE-B2EA9F5E4E81}">
      <dgm:prSet/>
      <dgm:spPr/>
      <dgm:t>
        <a:bodyPr/>
        <a:lstStyle/>
        <a:p>
          <a:endParaRPr lang="pt-BR"/>
        </a:p>
      </dgm:t>
    </dgm:pt>
    <dgm:pt modelId="{640C73C4-4E90-4DAC-8287-A00081157B52}">
      <dgm:prSet phldr="0"/>
      <dgm:spPr/>
      <dgm:t>
        <a:bodyPr/>
        <a:lstStyle/>
        <a:p>
          <a:pPr rtl="0"/>
          <a:r>
            <a:rPr lang="pt-BR">
              <a:latin typeface="Calibri Light" panose="020F0302020204030204"/>
            </a:rPr>
            <a:t>Sequência</a:t>
          </a:r>
          <a:r>
            <a:rPr lang="pt-BR"/>
            <a:t> de operações intelectuais e físicas que visam à guarda ordenada de documentos.</a:t>
          </a:r>
        </a:p>
      </dgm:t>
    </dgm:pt>
    <dgm:pt modelId="{4D68385F-B8DC-4D4C-ABFB-566DCE0AA894}" type="parTrans" cxnId="{3993BB05-36BD-4E0F-9E63-D86841018885}">
      <dgm:prSet/>
      <dgm:spPr/>
      <dgm:t>
        <a:bodyPr/>
        <a:lstStyle/>
        <a:p>
          <a:endParaRPr lang="pt-BR"/>
        </a:p>
      </dgm:t>
    </dgm:pt>
    <dgm:pt modelId="{00D91CA4-D9DE-4297-9F2A-7A53CE5B7B19}" type="sibTrans" cxnId="{3993BB05-36BD-4E0F-9E63-D86841018885}">
      <dgm:prSet/>
      <dgm:spPr/>
      <dgm:t>
        <a:bodyPr/>
        <a:lstStyle/>
        <a:p>
          <a:endParaRPr lang="pt-BR"/>
        </a:p>
      </dgm:t>
    </dgm:pt>
    <dgm:pt modelId="{DA5F97C2-1555-43D1-BA18-994ABDBCDE74}">
      <dgm:prSet phldr="0"/>
      <dgm:spPr/>
      <dgm:t>
        <a:bodyPr/>
        <a:lstStyle/>
        <a:p>
          <a:pPr rtl="0"/>
          <a:r>
            <a:rPr lang="pt-BR">
              <a:latin typeface="Calibri Light" panose="020F0302020204030204"/>
            </a:rPr>
            <a:t>Arquivamento</a:t>
          </a:r>
        </a:p>
      </dgm:t>
    </dgm:pt>
    <dgm:pt modelId="{D4679517-2756-42B7-9EE7-2F07A15A8066}" type="parTrans" cxnId="{366161E4-841D-49E1-AF9D-26B5AA3173F4}">
      <dgm:prSet/>
      <dgm:spPr/>
      <dgm:t>
        <a:bodyPr/>
        <a:lstStyle/>
        <a:p>
          <a:endParaRPr lang="pt-BR"/>
        </a:p>
      </dgm:t>
    </dgm:pt>
    <dgm:pt modelId="{BA4B2299-D17E-4081-A7DA-2F510D4DC11F}" type="sibTrans" cxnId="{366161E4-841D-49E1-AF9D-26B5AA3173F4}">
      <dgm:prSet/>
      <dgm:spPr/>
      <dgm:t>
        <a:bodyPr/>
        <a:lstStyle/>
        <a:p>
          <a:endParaRPr lang="pt-BR"/>
        </a:p>
      </dgm:t>
    </dgm:pt>
    <dgm:pt modelId="{0777AAA4-56A3-418D-9342-5630E94CD298}" type="pres">
      <dgm:prSet presAssocID="{4D536DBE-BB41-457A-9EDB-8D333DA2D356}" presName="Name0" presStyleCnt="0">
        <dgm:presLayoutVars>
          <dgm:dir/>
          <dgm:animLvl val="lvl"/>
          <dgm:resizeHandles val="exact"/>
        </dgm:presLayoutVars>
      </dgm:prSet>
      <dgm:spPr/>
    </dgm:pt>
    <dgm:pt modelId="{DF0EA696-8361-4B75-9A17-025F5193FDA2}" type="pres">
      <dgm:prSet presAssocID="{F92C814B-E9C3-4AED-9DD2-96F0CE094C77}" presName="composite" presStyleCnt="0"/>
      <dgm:spPr/>
    </dgm:pt>
    <dgm:pt modelId="{23229426-D42E-4C17-AEFF-A1F1B85475E5}" type="pres">
      <dgm:prSet presAssocID="{F92C814B-E9C3-4AED-9DD2-96F0CE094C77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2B44E853-613F-4266-9A9E-11DF2E01E356}" type="pres">
      <dgm:prSet presAssocID="{F92C814B-E9C3-4AED-9DD2-96F0CE094C77}" presName="desTx" presStyleLbl="alignAccFollowNode1" presStyleIdx="0" presStyleCnt="5">
        <dgm:presLayoutVars>
          <dgm:bulletEnabled val="1"/>
        </dgm:presLayoutVars>
      </dgm:prSet>
      <dgm:spPr/>
    </dgm:pt>
    <dgm:pt modelId="{9704B3E5-5A0F-4955-8221-C4C5613BB538}" type="pres">
      <dgm:prSet presAssocID="{458A098E-69DB-4485-B09A-970811FDA522}" presName="space" presStyleCnt="0"/>
      <dgm:spPr/>
    </dgm:pt>
    <dgm:pt modelId="{610498C6-DCA4-4F80-A7F0-CE3ECAE1A2D0}" type="pres">
      <dgm:prSet presAssocID="{ED96932E-BA17-4721-A8AA-C37D005A007D}" presName="composite" presStyleCnt="0"/>
      <dgm:spPr/>
    </dgm:pt>
    <dgm:pt modelId="{D517A51D-7708-4CF3-8352-305ED4AD2CF7}" type="pres">
      <dgm:prSet presAssocID="{ED96932E-BA17-4721-A8AA-C37D005A007D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74C070CE-8328-40FE-B699-57A300F699BB}" type="pres">
      <dgm:prSet presAssocID="{ED96932E-BA17-4721-A8AA-C37D005A007D}" presName="desTx" presStyleLbl="alignAccFollowNode1" presStyleIdx="1" presStyleCnt="5">
        <dgm:presLayoutVars>
          <dgm:bulletEnabled val="1"/>
        </dgm:presLayoutVars>
      </dgm:prSet>
      <dgm:spPr/>
    </dgm:pt>
    <dgm:pt modelId="{FD4DA56A-73AE-4EEA-A1B1-17A31585AE55}" type="pres">
      <dgm:prSet presAssocID="{0DB5B70A-730C-4235-B6F0-BD35F9AED12B}" presName="space" presStyleCnt="0"/>
      <dgm:spPr/>
    </dgm:pt>
    <dgm:pt modelId="{39640287-4E17-4D71-95C9-AC11A8613F28}" type="pres">
      <dgm:prSet presAssocID="{CA5B098E-4E60-4E11-BA35-8EF40E313734}" presName="composite" presStyleCnt="0"/>
      <dgm:spPr/>
    </dgm:pt>
    <dgm:pt modelId="{D73FE19E-6446-45FE-B4EA-A7D899256384}" type="pres">
      <dgm:prSet presAssocID="{CA5B098E-4E60-4E11-BA35-8EF40E313734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7D0D6F2A-60E4-4E04-BA0F-C2D88D0F94E4}" type="pres">
      <dgm:prSet presAssocID="{CA5B098E-4E60-4E11-BA35-8EF40E313734}" presName="desTx" presStyleLbl="alignAccFollowNode1" presStyleIdx="2" presStyleCnt="5">
        <dgm:presLayoutVars>
          <dgm:bulletEnabled val="1"/>
        </dgm:presLayoutVars>
      </dgm:prSet>
      <dgm:spPr/>
    </dgm:pt>
    <dgm:pt modelId="{50B4C909-E576-44DD-A511-94E5751F3E82}" type="pres">
      <dgm:prSet presAssocID="{431BEA22-A65B-468A-AE1D-B679528FB525}" presName="space" presStyleCnt="0"/>
      <dgm:spPr/>
    </dgm:pt>
    <dgm:pt modelId="{0C063895-7EA0-435A-B1BE-AF645E489291}" type="pres">
      <dgm:prSet presAssocID="{E1913DB9-9900-4393-9C62-6892AD8B26D8}" presName="composite" presStyleCnt="0"/>
      <dgm:spPr/>
    </dgm:pt>
    <dgm:pt modelId="{F01610DC-F963-4AF4-B14C-77F4CBEAAF8E}" type="pres">
      <dgm:prSet presAssocID="{E1913DB9-9900-4393-9C62-6892AD8B26D8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D83A5F1A-B244-457E-9AE7-93F1D59F38D0}" type="pres">
      <dgm:prSet presAssocID="{E1913DB9-9900-4393-9C62-6892AD8B26D8}" presName="desTx" presStyleLbl="alignAccFollowNode1" presStyleIdx="3" presStyleCnt="5">
        <dgm:presLayoutVars>
          <dgm:bulletEnabled val="1"/>
        </dgm:presLayoutVars>
      </dgm:prSet>
      <dgm:spPr/>
    </dgm:pt>
    <dgm:pt modelId="{2555BCD4-6824-4954-AF7E-20D1F6DCC69C}" type="pres">
      <dgm:prSet presAssocID="{23FE95A6-B4E6-4DB9-B2AC-3D7732E2E219}" presName="space" presStyleCnt="0"/>
      <dgm:spPr/>
    </dgm:pt>
    <dgm:pt modelId="{F89E393C-7027-48F9-8FD2-B7A56777588A}" type="pres">
      <dgm:prSet presAssocID="{DA5F97C2-1555-43D1-BA18-994ABDBCDE74}" presName="composite" presStyleCnt="0"/>
      <dgm:spPr/>
    </dgm:pt>
    <dgm:pt modelId="{55745DD0-6B9E-47D4-A0BF-DB82548CF249}" type="pres">
      <dgm:prSet presAssocID="{DA5F97C2-1555-43D1-BA18-994ABDBCDE74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6EB283F2-0D16-4496-9EE3-2F2DEF362137}" type="pres">
      <dgm:prSet presAssocID="{DA5F97C2-1555-43D1-BA18-994ABDBCDE74}" presName="desTx" presStyleLbl="alignAccFollowNode1" presStyleIdx="4" presStyleCnt="5">
        <dgm:presLayoutVars>
          <dgm:bulletEnabled val="1"/>
        </dgm:presLayoutVars>
      </dgm:prSet>
      <dgm:spPr/>
    </dgm:pt>
  </dgm:ptLst>
  <dgm:cxnLst>
    <dgm:cxn modelId="{B5683603-F871-4BB0-AFAD-906809AE64F7}" type="presOf" srcId="{E1913DB9-9900-4393-9C62-6892AD8B26D8}" destId="{F01610DC-F963-4AF4-B14C-77F4CBEAAF8E}" srcOrd="0" destOrd="0" presId="urn:microsoft.com/office/officeart/2005/8/layout/hList1"/>
    <dgm:cxn modelId="{3993BB05-36BD-4E0F-9E63-D86841018885}" srcId="{DA5F97C2-1555-43D1-BA18-994ABDBCDE74}" destId="{640C73C4-4E90-4DAC-8287-A00081157B52}" srcOrd="0" destOrd="0" parTransId="{4D68385F-B8DC-4D4C-ABFB-566DCE0AA894}" sibTransId="{00D91CA4-D9DE-4297-9F2A-7A53CE5B7B19}"/>
    <dgm:cxn modelId="{7A5DA211-6690-4F2F-897E-D92AF229CA32}" type="presOf" srcId="{1D6AEBD8-656A-4DED-9737-E0F5346DCA09}" destId="{7D0D6F2A-60E4-4E04-BA0F-C2D88D0F94E4}" srcOrd="0" destOrd="0" presId="urn:microsoft.com/office/officeart/2005/8/layout/hList1"/>
    <dgm:cxn modelId="{67FD1815-5FBC-43EA-BC2B-9FB00CE7E34A}" type="presOf" srcId="{CA5B098E-4E60-4E11-BA35-8EF40E313734}" destId="{D73FE19E-6446-45FE-B4EA-A7D899256384}" srcOrd="0" destOrd="0" presId="urn:microsoft.com/office/officeart/2005/8/layout/hList1"/>
    <dgm:cxn modelId="{A16AB822-7CC3-4D2C-838E-8C2BE4E6FC49}" srcId="{CA5B098E-4E60-4E11-BA35-8EF40E313734}" destId="{1D6AEBD8-656A-4DED-9737-E0F5346DCA09}" srcOrd="0" destOrd="0" parTransId="{C16EC74B-349A-4298-AB9E-08DFBBFD5DC9}" sibTransId="{BAF820F7-DEED-4CEB-B34B-E1523EA5E396}"/>
    <dgm:cxn modelId="{79BC7E64-55A1-4EB3-80F2-05ED73FFDFFD}" type="presOf" srcId="{F92C814B-E9C3-4AED-9DD2-96F0CE094C77}" destId="{23229426-D42E-4C17-AEFF-A1F1B85475E5}" srcOrd="0" destOrd="0" presId="urn:microsoft.com/office/officeart/2005/8/layout/hList1"/>
    <dgm:cxn modelId="{B995124D-BEA4-465B-A43F-781CE7E0A8BC}" srcId="{ED96932E-BA17-4721-A8AA-C37D005A007D}" destId="{CBF4D289-6FEE-4157-8DF8-7D8856628354}" srcOrd="0" destOrd="0" parTransId="{906A5E48-AABC-4B1E-BEE8-413C2E703D9F}" sibTransId="{7BB6F191-ED07-4114-B2B6-5D34AC920FCA}"/>
    <dgm:cxn modelId="{F68C1077-DC2F-47FD-989D-4583C98AE268}" type="presOf" srcId="{4D536DBE-BB41-457A-9EDB-8D333DA2D356}" destId="{0777AAA4-56A3-418D-9342-5630E94CD298}" srcOrd="0" destOrd="0" presId="urn:microsoft.com/office/officeart/2005/8/layout/hList1"/>
    <dgm:cxn modelId="{62223E85-EEC5-4CEA-9144-D4E302B98BC1}" srcId="{4D536DBE-BB41-457A-9EDB-8D333DA2D356}" destId="{F92C814B-E9C3-4AED-9DD2-96F0CE094C77}" srcOrd="0" destOrd="0" parTransId="{A3417BB7-58DC-47CF-A3BF-F5913E6906DB}" sibTransId="{458A098E-69DB-4485-B09A-970811FDA522}"/>
    <dgm:cxn modelId="{9A5FE38A-201B-4336-BBCE-B2EA9F5E4E81}" srcId="{E1913DB9-9900-4393-9C62-6892AD8B26D8}" destId="{DC081656-D3C6-4704-97A5-3401DCA125BE}" srcOrd="0" destOrd="0" parTransId="{18D6906A-A261-43AA-B507-2B6D13860A5D}" sibTransId="{A4876FA5-9BCB-4D3D-BB56-6B47AB6E0A71}"/>
    <dgm:cxn modelId="{9AFC4793-69E3-412E-B142-71CB7622206D}" type="presOf" srcId="{DA5F97C2-1555-43D1-BA18-994ABDBCDE74}" destId="{55745DD0-6B9E-47D4-A0BF-DB82548CF249}" srcOrd="0" destOrd="0" presId="urn:microsoft.com/office/officeart/2005/8/layout/hList1"/>
    <dgm:cxn modelId="{4C7BE4AE-8664-429A-8319-72CBA5D1376F}" type="presOf" srcId="{ED96932E-BA17-4721-A8AA-C37D005A007D}" destId="{D517A51D-7708-4CF3-8352-305ED4AD2CF7}" srcOrd="0" destOrd="0" presId="urn:microsoft.com/office/officeart/2005/8/layout/hList1"/>
    <dgm:cxn modelId="{2EE5C8C0-B4DE-41C1-8E64-C30D7AB8905D}" srcId="{4D536DBE-BB41-457A-9EDB-8D333DA2D356}" destId="{CA5B098E-4E60-4E11-BA35-8EF40E313734}" srcOrd="2" destOrd="0" parTransId="{23C81E49-F5C8-42C8-BA25-37B9EB6B36B7}" sibTransId="{431BEA22-A65B-468A-AE1D-B679528FB525}"/>
    <dgm:cxn modelId="{8AB6FDC6-6CAD-464B-9053-9D1499A8C096}" type="presOf" srcId="{4E811347-F7ED-4A36-B220-B7D739A19DA1}" destId="{2B44E853-613F-4266-9A9E-11DF2E01E356}" srcOrd="0" destOrd="0" presId="urn:microsoft.com/office/officeart/2005/8/layout/hList1"/>
    <dgm:cxn modelId="{4981B4C8-8059-4540-8806-C920BC319248}" type="presOf" srcId="{640C73C4-4E90-4DAC-8287-A00081157B52}" destId="{6EB283F2-0D16-4496-9EE3-2F2DEF362137}" srcOrd="0" destOrd="0" presId="urn:microsoft.com/office/officeart/2005/8/layout/hList1"/>
    <dgm:cxn modelId="{A50DB2D6-E50E-4291-A95E-092E96CD1A51}" srcId="{F92C814B-E9C3-4AED-9DD2-96F0CE094C77}" destId="{4E811347-F7ED-4A36-B220-B7D739A19DA1}" srcOrd="0" destOrd="0" parTransId="{0D6D54F8-6654-4509-AADF-E903DF29D975}" sibTransId="{C0373D9B-2A0C-491E-A5A7-C980DB134705}"/>
    <dgm:cxn modelId="{A3FA8AD8-C384-49D7-B787-4570AB657823}" srcId="{4D536DBE-BB41-457A-9EDB-8D333DA2D356}" destId="{ED96932E-BA17-4721-A8AA-C37D005A007D}" srcOrd="1" destOrd="0" parTransId="{63C89BD0-1EAD-4DE6-895C-156AF584235D}" sibTransId="{0DB5B70A-730C-4235-B6F0-BD35F9AED12B}"/>
    <dgm:cxn modelId="{366161E4-841D-49E1-AF9D-26B5AA3173F4}" srcId="{4D536DBE-BB41-457A-9EDB-8D333DA2D356}" destId="{DA5F97C2-1555-43D1-BA18-994ABDBCDE74}" srcOrd="4" destOrd="0" parTransId="{D4679517-2756-42B7-9EE7-2F07A15A8066}" sibTransId="{BA4B2299-D17E-4081-A7DA-2F510D4DC11F}"/>
    <dgm:cxn modelId="{30A32AE5-69F1-4940-A11D-188BD607100F}" type="presOf" srcId="{CBF4D289-6FEE-4157-8DF8-7D8856628354}" destId="{74C070CE-8328-40FE-B699-57A300F699BB}" srcOrd="0" destOrd="0" presId="urn:microsoft.com/office/officeart/2005/8/layout/hList1"/>
    <dgm:cxn modelId="{097757EC-381D-43EE-BF1C-89EEABA8D8AA}" srcId="{4D536DBE-BB41-457A-9EDB-8D333DA2D356}" destId="{E1913DB9-9900-4393-9C62-6892AD8B26D8}" srcOrd="3" destOrd="0" parTransId="{92D39C9F-EFA9-40EB-8BD8-CB6FAE2C7BDB}" sibTransId="{23FE95A6-B4E6-4DB9-B2AC-3D7732E2E219}"/>
    <dgm:cxn modelId="{7E3FD7EE-B612-4F70-8BAD-737FDA5AB20B}" type="presOf" srcId="{DC081656-D3C6-4704-97A5-3401DCA125BE}" destId="{D83A5F1A-B244-457E-9AE7-93F1D59F38D0}" srcOrd="0" destOrd="0" presId="urn:microsoft.com/office/officeart/2005/8/layout/hList1"/>
    <dgm:cxn modelId="{95D67724-EEC6-4AD8-A5C3-798F443D7A3A}" type="presParOf" srcId="{0777AAA4-56A3-418D-9342-5630E94CD298}" destId="{DF0EA696-8361-4B75-9A17-025F5193FDA2}" srcOrd="0" destOrd="0" presId="urn:microsoft.com/office/officeart/2005/8/layout/hList1"/>
    <dgm:cxn modelId="{54F86D47-5632-4B0A-9139-ADC6AAC1FC49}" type="presParOf" srcId="{DF0EA696-8361-4B75-9A17-025F5193FDA2}" destId="{23229426-D42E-4C17-AEFF-A1F1B85475E5}" srcOrd="0" destOrd="0" presId="urn:microsoft.com/office/officeart/2005/8/layout/hList1"/>
    <dgm:cxn modelId="{FAA7A67D-2463-401D-A2C7-8C959A8A0E7A}" type="presParOf" srcId="{DF0EA696-8361-4B75-9A17-025F5193FDA2}" destId="{2B44E853-613F-4266-9A9E-11DF2E01E356}" srcOrd="1" destOrd="0" presId="urn:microsoft.com/office/officeart/2005/8/layout/hList1"/>
    <dgm:cxn modelId="{A358B6DB-EBD1-4517-B792-8591BD4DF2F5}" type="presParOf" srcId="{0777AAA4-56A3-418D-9342-5630E94CD298}" destId="{9704B3E5-5A0F-4955-8221-C4C5613BB538}" srcOrd="1" destOrd="0" presId="urn:microsoft.com/office/officeart/2005/8/layout/hList1"/>
    <dgm:cxn modelId="{0044475A-183E-40FC-8DF1-94307840F3DF}" type="presParOf" srcId="{0777AAA4-56A3-418D-9342-5630E94CD298}" destId="{610498C6-DCA4-4F80-A7F0-CE3ECAE1A2D0}" srcOrd="2" destOrd="0" presId="urn:microsoft.com/office/officeart/2005/8/layout/hList1"/>
    <dgm:cxn modelId="{5AC49528-356F-40F5-BDDF-7C309024264F}" type="presParOf" srcId="{610498C6-DCA4-4F80-A7F0-CE3ECAE1A2D0}" destId="{D517A51D-7708-4CF3-8352-305ED4AD2CF7}" srcOrd="0" destOrd="0" presId="urn:microsoft.com/office/officeart/2005/8/layout/hList1"/>
    <dgm:cxn modelId="{30FA90A7-3D89-4F05-9F46-C570ADBCF128}" type="presParOf" srcId="{610498C6-DCA4-4F80-A7F0-CE3ECAE1A2D0}" destId="{74C070CE-8328-40FE-B699-57A300F699BB}" srcOrd="1" destOrd="0" presId="urn:microsoft.com/office/officeart/2005/8/layout/hList1"/>
    <dgm:cxn modelId="{54899B7C-3127-4924-B303-4AA18DAC82F8}" type="presParOf" srcId="{0777AAA4-56A3-418D-9342-5630E94CD298}" destId="{FD4DA56A-73AE-4EEA-A1B1-17A31585AE55}" srcOrd="3" destOrd="0" presId="urn:microsoft.com/office/officeart/2005/8/layout/hList1"/>
    <dgm:cxn modelId="{0F83AE79-A594-49F4-842D-A9C307AAE385}" type="presParOf" srcId="{0777AAA4-56A3-418D-9342-5630E94CD298}" destId="{39640287-4E17-4D71-95C9-AC11A8613F28}" srcOrd="4" destOrd="0" presId="urn:microsoft.com/office/officeart/2005/8/layout/hList1"/>
    <dgm:cxn modelId="{683B8F2F-FBC3-4AF3-97EF-E735D2651817}" type="presParOf" srcId="{39640287-4E17-4D71-95C9-AC11A8613F28}" destId="{D73FE19E-6446-45FE-B4EA-A7D899256384}" srcOrd="0" destOrd="0" presId="urn:microsoft.com/office/officeart/2005/8/layout/hList1"/>
    <dgm:cxn modelId="{57D8DF32-02E1-482B-BA74-9E791E2A4FB4}" type="presParOf" srcId="{39640287-4E17-4D71-95C9-AC11A8613F28}" destId="{7D0D6F2A-60E4-4E04-BA0F-C2D88D0F94E4}" srcOrd="1" destOrd="0" presId="urn:microsoft.com/office/officeart/2005/8/layout/hList1"/>
    <dgm:cxn modelId="{CBEA4E99-5018-4AF5-BB89-4EA4A4933368}" type="presParOf" srcId="{0777AAA4-56A3-418D-9342-5630E94CD298}" destId="{50B4C909-E576-44DD-A511-94E5751F3E82}" srcOrd="5" destOrd="0" presId="urn:microsoft.com/office/officeart/2005/8/layout/hList1"/>
    <dgm:cxn modelId="{8D5541AD-105B-4643-8820-D29CDCF6B696}" type="presParOf" srcId="{0777AAA4-56A3-418D-9342-5630E94CD298}" destId="{0C063895-7EA0-435A-B1BE-AF645E489291}" srcOrd="6" destOrd="0" presId="urn:microsoft.com/office/officeart/2005/8/layout/hList1"/>
    <dgm:cxn modelId="{A58DB208-DC0B-45DA-B31D-46D22C703591}" type="presParOf" srcId="{0C063895-7EA0-435A-B1BE-AF645E489291}" destId="{F01610DC-F963-4AF4-B14C-77F4CBEAAF8E}" srcOrd="0" destOrd="0" presId="urn:microsoft.com/office/officeart/2005/8/layout/hList1"/>
    <dgm:cxn modelId="{7F8FE0EB-32B3-49CF-9B25-898042D99DD8}" type="presParOf" srcId="{0C063895-7EA0-435A-B1BE-AF645E489291}" destId="{D83A5F1A-B244-457E-9AE7-93F1D59F38D0}" srcOrd="1" destOrd="0" presId="urn:microsoft.com/office/officeart/2005/8/layout/hList1"/>
    <dgm:cxn modelId="{50F74CB7-F7B6-4EB3-B969-BFD6FF7AB2C2}" type="presParOf" srcId="{0777AAA4-56A3-418D-9342-5630E94CD298}" destId="{2555BCD4-6824-4954-AF7E-20D1F6DCC69C}" srcOrd="7" destOrd="0" presId="urn:microsoft.com/office/officeart/2005/8/layout/hList1"/>
    <dgm:cxn modelId="{D846AA0D-AE96-43DC-8833-CE2F2C08B5E3}" type="presParOf" srcId="{0777AAA4-56A3-418D-9342-5630E94CD298}" destId="{F89E393C-7027-48F9-8FD2-B7A56777588A}" srcOrd="8" destOrd="0" presId="urn:microsoft.com/office/officeart/2005/8/layout/hList1"/>
    <dgm:cxn modelId="{ED288A61-74B5-4521-A0E0-0A1588AB37C0}" type="presParOf" srcId="{F89E393C-7027-48F9-8FD2-B7A56777588A}" destId="{55745DD0-6B9E-47D4-A0BF-DB82548CF249}" srcOrd="0" destOrd="0" presId="urn:microsoft.com/office/officeart/2005/8/layout/hList1"/>
    <dgm:cxn modelId="{529D4CB7-1347-4B53-87C9-4E2FDECB74E1}" type="presParOf" srcId="{F89E393C-7027-48F9-8FD2-B7A56777588A}" destId="{6EB283F2-0D16-4496-9EE3-2F2DEF36213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69098CF-0D1F-45B0-AD1E-F8057097FBB5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C39B6D0-1FCF-419A-9713-A996593EB1F5}">
      <dgm:prSet phldrT="[Texto]" custT="1"/>
      <dgm:spPr/>
      <dgm:t>
        <a:bodyPr/>
        <a:lstStyle/>
        <a:p>
          <a:r>
            <a:rPr lang="pt-BR" sz="1600"/>
            <a:t>Suporte</a:t>
          </a:r>
          <a:endParaRPr lang="pt-BR" sz="1100"/>
        </a:p>
      </dgm:t>
    </dgm:pt>
    <dgm:pt modelId="{774529D1-F424-4E6F-89B7-12A1055507E0}" type="parTrans" cxnId="{DE4378B4-EDEB-4AD7-91C9-28E91304B021}">
      <dgm:prSet/>
      <dgm:spPr/>
      <dgm:t>
        <a:bodyPr/>
        <a:lstStyle/>
        <a:p>
          <a:endParaRPr lang="pt-BR"/>
        </a:p>
      </dgm:t>
    </dgm:pt>
    <dgm:pt modelId="{781C138B-E251-4558-97B9-D443628409CC}" type="sibTrans" cxnId="{DE4378B4-EDEB-4AD7-91C9-28E91304B021}">
      <dgm:prSet/>
      <dgm:spPr/>
      <dgm:t>
        <a:bodyPr/>
        <a:lstStyle/>
        <a:p>
          <a:endParaRPr lang="pt-BR"/>
        </a:p>
      </dgm:t>
    </dgm:pt>
    <dgm:pt modelId="{FA9FF73F-FF5C-464C-850A-75A6724E2932}">
      <dgm:prSet phldrT="[Texto]" custT="1"/>
      <dgm:spPr/>
      <dgm:t>
        <a:bodyPr/>
        <a:lstStyle/>
        <a:p>
          <a:r>
            <a:rPr lang="pt-BR" sz="1400"/>
            <a:t>Material no qual são registradas as informações.</a:t>
          </a:r>
        </a:p>
      </dgm:t>
    </dgm:pt>
    <dgm:pt modelId="{C9B215EF-0842-4B2C-A77A-8CA71B8552F8}" type="parTrans" cxnId="{A33271D0-8F0B-457A-9F42-1E05B5387995}">
      <dgm:prSet/>
      <dgm:spPr/>
      <dgm:t>
        <a:bodyPr/>
        <a:lstStyle/>
        <a:p>
          <a:endParaRPr lang="pt-BR"/>
        </a:p>
      </dgm:t>
    </dgm:pt>
    <dgm:pt modelId="{F8B4F770-8CBB-4C33-B86C-5B78E2015A19}" type="sibTrans" cxnId="{A33271D0-8F0B-457A-9F42-1E05B5387995}">
      <dgm:prSet/>
      <dgm:spPr/>
      <dgm:t>
        <a:bodyPr/>
        <a:lstStyle/>
        <a:p>
          <a:endParaRPr lang="pt-BR"/>
        </a:p>
      </dgm:t>
    </dgm:pt>
    <dgm:pt modelId="{24E63E26-8E5E-4B8B-B4E6-8855B9930596}">
      <dgm:prSet phldrT="[Texto]" custT="1"/>
      <dgm:spPr/>
      <dgm:t>
        <a:bodyPr/>
        <a:lstStyle/>
        <a:p>
          <a:r>
            <a:rPr lang="pt-BR" sz="1400"/>
            <a:t>Arquivo</a:t>
          </a:r>
          <a:r>
            <a:rPr lang="pt-BR" sz="1600"/>
            <a:t> </a:t>
          </a:r>
          <a:r>
            <a:rPr lang="pt-BR" sz="1400"/>
            <a:t>Administrativo</a:t>
          </a:r>
          <a:endParaRPr lang="pt-BR" sz="1600"/>
        </a:p>
      </dgm:t>
    </dgm:pt>
    <dgm:pt modelId="{F05C1FB4-B116-4B45-A4BB-ED71F5A1B244}" type="parTrans" cxnId="{345B3C2E-10A0-4513-91CA-74E7BB51FA88}">
      <dgm:prSet/>
      <dgm:spPr/>
      <dgm:t>
        <a:bodyPr/>
        <a:lstStyle/>
        <a:p>
          <a:endParaRPr lang="pt-BR"/>
        </a:p>
      </dgm:t>
    </dgm:pt>
    <dgm:pt modelId="{71AD2405-0E80-4B7B-9CE8-A769E8E09E5E}" type="sibTrans" cxnId="{345B3C2E-10A0-4513-91CA-74E7BB51FA88}">
      <dgm:prSet/>
      <dgm:spPr/>
      <dgm:t>
        <a:bodyPr/>
        <a:lstStyle/>
        <a:p>
          <a:endParaRPr lang="pt-BR"/>
        </a:p>
      </dgm:t>
    </dgm:pt>
    <dgm:pt modelId="{C81FDE3C-CBE9-47D5-8D2E-6292E0625DCB}">
      <dgm:prSet phldrT="[Texto]" custT="1"/>
      <dgm:spPr/>
      <dgm:t>
        <a:bodyPr/>
        <a:lstStyle/>
        <a:p>
          <a:r>
            <a:rPr lang="pt-BR" sz="1400"/>
            <a:t>Arquivo com predominância de documentos decorrentes do exercício das atividades-meio de uma instituição ou unidade administrativa.</a:t>
          </a:r>
        </a:p>
      </dgm:t>
    </dgm:pt>
    <dgm:pt modelId="{4A4D0FE5-BDEB-4242-83F0-4B12E4FB3B43}" type="parTrans" cxnId="{6F672C64-284D-4CF3-B61E-52BD3166415D}">
      <dgm:prSet/>
      <dgm:spPr/>
      <dgm:t>
        <a:bodyPr/>
        <a:lstStyle/>
        <a:p>
          <a:endParaRPr lang="pt-BR"/>
        </a:p>
      </dgm:t>
    </dgm:pt>
    <dgm:pt modelId="{24022EDE-1BCE-4977-ACCF-93BA30F1922C}" type="sibTrans" cxnId="{6F672C64-284D-4CF3-B61E-52BD3166415D}">
      <dgm:prSet/>
      <dgm:spPr/>
      <dgm:t>
        <a:bodyPr/>
        <a:lstStyle/>
        <a:p>
          <a:endParaRPr lang="pt-BR"/>
        </a:p>
      </dgm:t>
    </dgm:pt>
    <dgm:pt modelId="{7F1D7042-7EA5-4CEE-A8FA-7F0FB02F0228}">
      <dgm:prSet phldrT="[Texto]" custT="1"/>
      <dgm:spPr/>
      <dgm:t>
        <a:bodyPr/>
        <a:lstStyle/>
        <a:p>
          <a:r>
            <a:rPr lang="pt-BR" sz="1600"/>
            <a:t>Arquivo Técnico.</a:t>
          </a:r>
        </a:p>
      </dgm:t>
    </dgm:pt>
    <dgm:pt modelId="{E1DE324A-CFDC-4B5B-9762-1B08314AA75D}" type="parTrans" cxnId="{6EBCE836-8160-4D0C-A761-FF3994590AE0}">
      <dgm:prSet/>
      <dgm:spPr/>
      <dgm:t>
        <a:bodyPr/>
        <a:lstStyle/>
        <a:p>
          <a:endParaRPr lang="pt-BR"/>
        </a:p>
      </dgm:t>
    </dgm:pt>
    <dgm:pt modelId="{BFE82A74-C29E-43BE-B7E2-F94BFBA6C639}" type="sibTrans" cxnId="{6EBCE836-8160-4D0C-A761-FF3994590AE0}">
      <dgm:prSet/>
      <dgm:spPr/>
      <dgm:t>
        <a:bodyPr/>
        <a:lstStyle/>
        <a:p>
          <a:endParaRPr lang="pt-BR"/>
        </a:p>
      </dgm:t>
    </dgm:pt>
    <dgm:pt modelId="{886A59A9-B66C-4867-8D98-6ECC86EE57FD}">
      <dgm:prSet phldrT="[Texto]" custT="1"/>
      <dgm:spPr/>
      <dgm:t>
        <a:bodyPr/>
        <a:lstStyle/>
        <a:p>
          <a:r>
            <a:rPr lang="pt-BR" sz="1400"/>
            <a:t>Arquivo com predominância de documentos decorrentes do exercício das atividades-fim de uma instituição ou unidade administrativa. </a:t>
          </a:r>
        </a:p>
      </dgm:t>
    </dgm:pt>
    <dgm:pt modelId="{1EAAA98D-27FE-487E-B2D6-25F35A804A6A}" type="parTrans" cxnId="{BE50D4E6-01A3-4583-BE31-69202A6D9798}">
      <dgm:prSet/>
      <dgm:spPr/>
      <dgm:t>
        <a:bodyPr/>
        <a:lstStyle/>
        <a:p>
          <a:endParaRPr lang="pt-BR"/>
        </a:p>
      </dgm:t>
    </dgm:pt>
    <dgm:pt modelId="{C6FAFBDE-65F3-4E4B-8086-CA563BE2D54F}" type="sibTrans" cxnId="{BE50D4E6-01A3-4583-BE31-69202A6D9798}">
      <dgm:prSet/>
      <dgm:spPr/>
      <dgm:t>
        <a:bodyPr/>
        <a:lstStyle/>
        <a:p>
          <a:endParaRPr lang="pt-BR"/>
        </a:p>
      </dgm:t>
    </dgm:pt>
    <dgm:pt modelId="{5D199EB4-C362-4128-AC6A-CB89536BCDC7}" type="pres">
      <dgm:prSet presAssocID="{C69098CF-0D1F-45B0-AD1E-F8057097FBB5}" presName="list" presStyleCnt="0">
        <dgm:presLayoutVars>
          <dgm:dir/>
          <dgm:animLvl val="lvl"/>
        </dgm:presLayoutVars>
      </dgm:prSet>
      <dgm:spPr/>
    </dgm:pt>
    <dgm:pt modelId="{97CD8BBC-F311-42CB-AA9C-119ACB5EB3CB}" type="pres">
      <dgm:prSet presAssocID="{4C39B6D0-1FCF-419A-9713-A996593EB1F5}" presName="posSpace" presStyleCnt="0"/>
      <dgm:spPr/>
    </dgm:pt>
    <dgm:pt modelId="{1BCE312C-745F-4E67-B166-902FA455930D}" type="pres">
      <dgm:prSet presAssocID="{4C39B6D0-1FCF-419A-9713-A996593EB1F5}" presName="vertFlow" presStyleCnt="0"/>
      <dgm:spPr/>
    </dgm:pt>
    <dgm:pt modelId="{B0B53A86-3D6D-4EAC-A9D4-3D211F5E994B}" type="pres">
      <dgm:prSet presAssocID="{4C39B6D0-1FCF-419A-9713-A996593EB1F5}" presName="topSpace" presStyleCnt="0"/>
      <dgm:spPr/>
    </dgm:pt>
    <dgm:pt modelId="{E8487E50-11D1-46CC-8D8A-4BD5F35399FC}" type="pres">
      <dgm:prSet presAssocID="{4C39B6D0-1FCF-419A-9713-A996593EB1F5}" presName="firstComp" presStyleCnt="0"/>
      <dgm:spPr/>
    </dgm:pt>
    <dgm:pt modelId="{26868630-C411-4A09-9A3B-B560C8C0A748}" type="pres">
      <dgm:prSet presAssocID="{4C39B6D0-1FCF-419A-9713-A996593EB1F5}" presName="firstChild" presStyleLbl="bgAccFollowNode1" presStyleIdx="0" presStyleCnt="3"/>
      <dgm:spPr/>
    </dgm:pt>
    <dgm:pt modelId="{F68A0C8F-E80F-42BA-820F-14B9F9F6E810}" type="pres">
      <dgm:prSet presAssocID="{4C39B6D0-1FCF-419A-9713-A996593EB1F5}" presName="firstChildTx" presStyleLbl="bgAccFollowNode1" presStyleIdx="0" presStyleCnt="3">
        <dgm:presLayoutVars>
          <dgm:bulletEnabled val="1"/>
        </dgm:presLayoutVars>
      </dgm:prSet>
      <dgm:spPr/>
    </dgm:pt>
    <dgm:pt modelId="{5D37798A-B5D2-4DBD-A318-6A440254E409}" type="pres">
      <dgm:prSet presAssocID="{4C39B6D0-1FCF-419A-9713-A996593EB1F5}" presName="negSpace" presStyleCnt="0"/>
      <dgm:spPr/>
    </dgm:pt>
    <dgm:pt modelId="{3CF60C36-F337-4FFA-9F9A-FA7F7DD90218}" type="pres">
      <dgm:prSet presAssocID="{4C39B6D0-1FCF-419A-9713-A996593EB1F5}" presName="circle" presStyleLbl="node1" presStyleIdx="0" presStyleCnt="3"/>
      <dgm:spPr/>
    </dgm:pt>
    <dgm:pt modelId="{CA0F5457-2674-4E9D-86B3-E963F778613A}" type="pres">
      <dgm:prSet presAssocID="{781C138B-E251-4558-97B9-D443628409CC}" presName="transSpace" presStyleCnt="0"/>
      <dgm:spPr/>
    </dgm:pt>
    <dgm:pt modelId="{462960D6-8ACA-422A-AD1A-5CBC58189FCD}" type="pres">
      <dgm:prSet presAssocID="{24E63E26-8E5E-4B8B-B4E6-8855B9930596}" presName="posSpace" presStyleCnt="0"/>
      <dgm:spPr/>
    </dgm:pt>
    <dgm:pt modelId="{FC2DCACC-689C-48F1-B0AD-7A01B592BD1A}" type="pres">
      <dgm:prSet presAssocID="{24E63E26-8E5E-4B8B-B4E6-8855B9930596}" presName="vertFlow" presStyleCnt="0"/>
      <dgm:spPr/>
    </dgm:pt>
    <dgm:pt modelId="{EC9C7D2F-24AD-4E17-B674-B919D73CB4B6}" type="pres">
      <dgm:prSet presAssocID="{24E63E26-8E5E-4B8B-B4E6-8855B9930596}" presName="topSpace" presStyleCnt="0"/>
      <dgm:spPr/>
    </dgm:pt>
    <dgm:pt modelId="{ACADBEB6-0940-4FD6-9767-7B15F13B6E69}" type="pres">
      <dgm:prSet presAssocID="{24E63E26-8E5E-4B8B-B4E6-8855B9930596}" presName="firstComp" presStyleCnt="0"/>
      <dgm:spPr/>
    </dgm:pt>
    <dgm:pt modelId="{BC667EF9-9B31-43E4-A94E-515059BDECD4}" type="pres">
      <dgm:prSet presAssocID="{24E63E26-8E5E-4B8B-B4E6-8855B9930596}" presName="firstChild" presStyleLbl="bgAccFollowNode1" presStyleIdx="1" presStyleCnt="3" custScaleY="132158"/>
      <dgm:spPr/>
    </dgm:pt>
    <dgm:pt modelId="{4FAA43BE-9729-4EBA-8F78-6E995A267A1E}" type="pres">
      <dgm:prSet presAssocID="{24E63E26-8E5E-4B8B-B4E6-8855B9930596}" presName="firstChildTx" presStyleLbl="bgAccFollowNode1" presStyleIdx="1" presStyleCnt="3">
        <dgm:presLayoutVars>
          <dgm:bulletEnabled val="1"/>
        </dgm:presLayoutVars>
      </dgm:prSet>
      <dgm:spPr/>
    </dgm:pt>
    <dgm:pt modelId="{6C593454-8D78-4829-A5EF-30FAB076703D}" type="pres">
      <dgm:prSet presAssocID="{24E63E26-8E5E-4B8B-B4E6-8855B9930596}" presName="negSpace" presStyleCnt="0"/>
      <dgm:spPr/>
    </dgm:pt>
    <dgm:pt modelId="{EB9D6CAF-DAFD-4D56-AE0F-AF7FA7857E72}" type="pres">
      <dgm:prSet presAssocID="{24E63E26-8E5E-4B8B-B4E6-8855B9930596}" presName="circle" presStyleLbl="node1" presStyleIdx="1" presStyleCnt="3"/>
      <dgm:spPr/>
    </dgm:pt>
    <dgm:pt modelId="{5878BC3C-717C-43D4-AC9B-9AB90D940FDC}" type="pres">
      <dgm:prSet presAssocID="{71AD2405-0E80-4B7B-9CE8-A769E8E09E5E}" presName="transSpace" presStyleCnt="0"/>
      <dgm:spPr/>
    </dgm:pt>
    <dgm:pt modelId="{84D2FFDB-CBCE-4FD5-95B0-5ACCFE394459}" type="pres">
      <dgm:prSet presAssocID="{7F1D7042-7EA5-4CEE-A8FA-7F0FB02F0228}" presName="posSpace" presStyleCnt="0"/>
      <dgm:spPr/>
    </dgm:pt>
    <dgm:pt modelId="{D4E9642A-6388-4957-A252-11AE6300DAED}" type="pres">
      <dgm:prSet presAssocID="{7F1D7042-7EA5-4CEE-A8FA-7F0FB02F0228}" presName="vertFlow" presStyleCnt="0"/>
      <dgm:spPr/>
    </dgm:pt>
    <dgm:pt modelId="{00751BF8-7E94-4F7F-97C3-30B12D8489B4}" type="pres">
      <dgm:prSet presAssocID="{7F1D7042-7EA5-4CEE-A8FA-7F0FB02F0228}" presName="topSpace" presStyleCnt="0"/>
      <dgm:spPr/>
    </dgm:pt>
    <dgm:pt modelId="{6DE1AAC4-F269-4506-B0CB-79E4BFAC8553}" type="pres">
      <dgm:prSet presAssocID="{7F1D7042-7EA5-4CEE-A8FA-7F0FB02F0228}" presName="firstComp" presStyleCnt="0"/>
      <dgm:spPr/>
    </dgm:pt>
    <dgm:pt modelId="{227940C7-749C-4C1A-9605-518D433E7303}" type="pres">
      <dgm:prSet presAssocID="{7F1D7042-7EA5-4CEE-A8FA-7F0FB02F0228}" presName="firstChild" presStyleLbl="bgAccFollowNode1" presStyleIdx="2" presStyleCnt="3" custScaleY="130034"/>
      <dgm:spPr/>
    </dgm:pt>
    <dgm:pt modelId="{B4E49DFA-70C9-4A25-A06F-4452E66F29E2}" type="pres">
      <dgm:prSet presAssocID="{7F1D7042-7EA5-4CEE-A8FA-7F0FB02F0228}" presName="firstChildTx" presStyleLbl="bgAccFollowNode1" presStyleIdx="2" presStyleCnt="3">
        <dgm:presLayoutVars>
          <dgm:bulletEnabled val="1"/>
        </dgm:presLayoutVars>
      </dgm:prSet>
      <dgm:spPr/>
    </dgm:pt>
    <dgm:pt modelId="{3F83CC93-D02C-45D2-9FE9-17949796F06B}" type="pres">
      <dgm:prSet presAssocID="{7F1D7042-7EA5-4CEE-A8FA-7F0FB02F0228}" presName="negSpace" presStyleCnt="0"/>
      <dgm:spPr/>
    </dgm:pt>
    <dgm:pt modelId="{E3EF8DDA-3595-42F5-AAA7-3C41DAF479BE}" type="pres">
      <dgm:prSet presAssocID="{7F1D7042-7EA5-4CEE-A8FA-7F0FB02F0228}" presName="circle" presStyleLbl="node1" presStyleIdx="2" presStyleCnt="3"/>
      <dgm:spPr/>
    </dgm:pt>
  </dgm:ptLst>
  <dgm:cxnLst>
    <dgm:cxn modelId="{0928DC09-2732-4D91-BE77-324082DF146A}" type="presOf" srcId="{FA9FF73F-FF5C-464C-850A-75A6724E2932}" destId="{26868630-C411-4A09-9A3B-B560C8C0A748}" srcOrd="0" destOrd="0" presId="urn:microsoft.com/office/officeart/2005/8/layout/hList9"/>
    <dgm:cxn modelId="{64387B25-C600-4282-B51D-97FEA7B9B9B1}" type="presOf" srcId="{886A59A9-B66C-4867-8D98-6ECC86EE57FD}" destId="{B4E49DFA-70C9-4A25-A06F-4452E66F29E2}" srcOrd="1" destOrd="0" presId="urn:microsoft.com/office/officeart/2005/8/layout/hList9"/>
    <dgm:cxn modelId="{345B3C2E-10A0-4513-91CA-74E7BB51FA88}" srcId="{C69098CF-0D1F-45B0-AD1E-F8057097FBB5}" destId="{24E63E26-8E5E-4B8B-B4E6-8855B9930596}" srcOrd="1" destOrd="0" parTransId="{F05C1FB4-B116-4B45-A4BB-ED71F5A1B244}" sibTransId="{71AD2405-0E80-4B7B-9CE8-A769E8E09E5E}"/>
    <dgm:cxn modelId="{6EBCE836-8160-4D0C-A761-FF3994590AE0}" srcId="{C69098CF-0D1F-45B0-AD1E-F8057097FBB5}" destId="{7F1D7042-7EA5-4CEE-A8FA-7F0FB02F0228}" srcOrd="2" destOrd="0" parTransId="{E1DE324A-CFDC-4B5B-9762-1B08314AA75D}" sibTransId="{BFE82A74-C29E-43BE-B7E2-F94BFBA6C639}"/>
    <dgm:cxn modelId="{AD4B913B-33B4-4738-907E-B8182F2726C2}" type="presOf" srcId="{C81FDE3C-CBE9-47D5-8D2E-6292E0625DCB}" destId="{4FAA43BE-9729-4EBA-8F78-6E995A267A1E}" srcOrd="1" destOrd="0" presId="urn:microsoft.com/office/officeart/2005/8/layout/hList9"/>
    <dgm:cxn modelId="{2DAD4660-4979-4D6A-B0AA-E613DE8619BF}" type="presOf" srcId="{7F1D7042-7EA5-4CEE-A8FA-7F0FB02F0228}" destId="{E3EF8DDA-3595-42F5-AAA7-3C41DAF479BE}" srcOrd="0" destOrd="0" presId="urn:microsoft.com/office/officeart/2005/8/layout/hList9"/>
    <dgm:cxn modelId="{6F672C64-284D-4CF3-B61E-52BD3166415D}" srcId="{24E63E26-8E5E-4B8B-B4E6-8855B9930596}" destId="{C81FDE3C-CBE9-47D5-8D2E-6292E0625DCB}" srcOrd="0" destOrd="0" parTransId="{4A4D0FE5-BDEB-4242-83F0-4B12E4FB3B43}" sibTransId="{24022EDE-1BCE-4977-ACCF-93BA30F1922C}"/>
    <dgm:cxn modelId="{924F9F53-406A-4112-A75E-7E13E0E64C1B}" type="presOf" srcId="{FA9FF73F-FF5C-464C-850A-75A6724E2932}" destId="{F68A0C8F-E80F-42BA-820F-14B9F9F6E810}" srcOrd="1" destOrd="0" presId="urn:microsoft.com/office/officeart/2005/8/layout/hList9"/>
    <dgm:cxn modelId="{9DE8377C-44E6-4480-B8B7-1ED92AB608FB}" type="presOf" srcId="{4C39B6D0-1FCF-419A-9713-A996593EB1F5}" destId="{3CF60C36-F337-4FFA-9F9A-FA7F7DD90218}" srcOrd="0" destOrd="0" presId="urn:microsoft.com/office/officeart/2005/8/layout/hList9"/>
    <dgm:cxn modelId="{DE4378B4-EDEB-4AD7-91C9-28E91304B021}" srcId="{C69098CF-0D1F-45B0-AD1E-F8057097FBB5}" destId="{4C39B6D0-1FCF-419A-9713-A996593EB1F5}" srcOrd="0" destOrd="0" parTransId="{774529D1-F424-4E6F-89B7-12A1055507E0}" sibTransId="{781C138B-E251-4558-97B9-D443628409CC}"/>
    <dgm:cxn modelId="{A6BC8BC3-2F67-4ED9-A7AA-23D72144C99F}" type="presOf" srcId="{C69098CF-0D1F-45B0-AD1E-F8057097FBB5}" destId="{5D199EB4-C362-4128-AC6A-CB89536BCDC7}" srcOrd="0" destOrd="0" presId="urn:microsoft.com/office/officeart/2005/8/layout/hList9"/>
    <dgm:cxn modelId="{C9EC08CC-6F12-4FB2-999A-DFA0A1C1D560}" type="presOf" srcId="{C81FDE3C-CBE9-47D5-8D2E-6292E0625DCB}" destId="{BC667EF9-9B31-43E4-A94E-515059BDECD4}" srcOrd="0" destOrd="0" presId="urn:microsoft.com/office/officeart/2005/8/layout/hList9"/>
    <dgm:cxn modelId="{A33271D0-8F0B-457A-9F42-1E05B5387995}" srcId="{4C39B6D0-1FCF-419A-9713-A996593EB1F5}" destId="{FA9FF73F-FF5C-464C-850A-75A6724E2932}" srcOrd="0" destOrd="0" parTransId="{C9B215EF-0842-4B2C-A77A-8CA71B8552F8}" sibTransId="{F8B4F770-8CBB-4C33-B86C-5B78E2015A19}"/>
    <dgm:cxn modelId="{1ECF63D2-FE45-4C22-AA3D-55B02965FAEB}" type="presOf" srcId="{24E63E26-8E5E-4B8B-B4E6-8855B9930596}" destId="{EB9D6CAF-DAFD-4D56-AE0F-AF7FA7857E72}" srcOrd="0" destOrd="0" presId="urn:microsoft.com/office/officeart/2005/8/layout/hList9"/>
    <dgm:cxn modelId="{BE50D4E6-01A3-4583-BE31-69202A6D9798}" srcId="{7F1D7042-7EA5-4CEE-A8FA-7F0FB02F0228}" destId="{886A59A9-B66C-4867-8D98-6ECC86EE57FD}" srcOrd="0" destOrd="0" parTransId="{1EAAA98D-27FE-487E-B2D6-25F35A804A6A}" sibTransId="{C6FAFBDE-65F3-4E4B-8086-CA563BE2D54F}"/>
    <dgm:cxn modelId="{4AB94CFF-A3AF-4F92-AE65-7D1ADA89E572}" type="presOf" srcId="{886A59A9-B66C-4867-8D98-6ECC86EE57FD}" destId="{227940C7-749C-4C1A-9605-518D433E7303}" srcOrd="0" destOrd="0" presId="urn:microsoft.com/office/officeart/2005/8/layout/hList9"/>
    <dgm:cxn modelId="{F183EB5C-F837-4D17-A445-4D08017223D3}" type="presParOf" srcId="{5D199EB4-C362-4128-AC6A-CB89536BCDC7}" destId="{97CD8BBC-F311-42CB-AA9C-119ACB5EB3CB}" srcOrd="0" destOrd="0" presId="urn:microsoft.com/office/officeart/2005/8/layout/hList9"/>
    <dgm:cxn modelId="{44CF0771-1670-4673-8D13-E7329C8C8850}" type="presParOf" srcId="{5D199EB4-C362-4128-AC6A-CB89536BCDC7}" destId="{1BCE312C-745F-4E67-B166-902FA455930D}" srcOrd="1" destOrd="0" presId="urn:microsoft.com/office/officeart/2005/8/layout/hList9"/>
    <dgm:cxn modelId="{2381643A-D470-4194-8C59-EACE389B6798}" type="presParOf" srcId="{1BCE312C-745F-4E67-B166-902FA455930D}" destId="{B0B53A86-3D6D-4EAC-A9D4-3D211F5E994B}" srcOrd="0" destOrd="0" presId="urn:microsoft.com/office/officeart/2005/8/layout/hList9"/>
    <dgm:cxn modelId="{B589661F-4FB3-4B33-AA69-6DCEBEEE29C1}" type="presParOf" srcId="{1BCE312C-745F-4E67-B166-902FA455930D}" destId="{E8487E50-11D1-46CC-8D8A-4BD5F35399FC}" srcOrd="1" destOrd="0" presId="urn:microsoft.com/office/officeart/2005/8/layout/hList9"/>
    <dgm:cxn modelId="{FA084C6F-643F-48E2-B80A-5376770F9F93}" type="presParOf" srcId="{E8487E50-11D1-46CC-8D8A-4BD5F35399FC}" destId="{26868630-C411-4A09-9A3B-B560C8C0A748}" srcOrd="0" destOrd="0" presId="urn:microsoft.com/office/officeart/2005/8/layout/hList9"/>
    <dgm:cxn modelId="{9F16553F-BC9F-4D65-A48B-0B37AA1C3717}" type="presParOf" srcId="{E8487E50-11D1-46CC-8D8A-4BD5F35399FC}" destId="{F68A0C8F-E80F-42BA-820F-14B9F9F6E810}" srcOrd="1" destOrd="0" presId="urn:microsoft.com/office/officeart/2005/8/layout/hList9"/>
    <dgm:cxn modelId="{10D28831-8A97-471D-A923-415A053F95BB}" type="presParOf" srcId="{5D199EB4-C362-4128-AC6A-CB89536BCDC7}" destId="{5D37798A-B5D2-4DBD-A318-6A440254E409}" srcOrd="2" destOrd="0" presId="urn:microsoft.com/office/officeart/2005/8/layout/hList9"/>
    <dgm:cxn modelId="{A0295CEB-2E0B-42D8-A6FE-FFEEE40A6519}" type="presParOf" srcId="{5D199EB4-C362-4128-AC6A-CB89536BCDC7}" destId="{3CF60C36-F337-4FFA-9F9A-FA7F7DD90218}" srcOrd="3" destOrd="0" presId="urn:microsoft.com/office/officeart/2005/8/layout/hList9"/>
    <dgm:cxn modelId="{7B7B9CF5-865E-4C9F-BFB5-C9679E8831FB}" type="presParOf" srcId="{5D199EB4-C362-4128-AC6A-CB89536BCDC7}" destId="{CA0F5457-2674-4E9D-86B3-E963F778613A}" srcOrd="4" destOrd="0" presId="urn:microsoft.com/office/officeart/2005/8/layout/hList9"/>
    <dgm:cxn modelId="{5AE9CC47-9474-456F-A0D8-8DBD67E8085A}" type="presParOf" srcId="{5D199EB4-C362-4128-AC6A-CB89536BCDC7}" destId="{462960D6-8ACA-422A-AD1A-5CBC58189FCD}" srcOrd="5" destOrd="0" presId="urn:microsoft.com/office/officeart/2005/8/layout/hList9"/>
    <dgm:cxn modelId="{CDF1DCB7-EBCA-4D66-AF57-949C4C98ECEE}" type="presParOf" srcId="{5D199EB4-C362-4128-AC6A-CB89536BCDC7}" destId="{FC2DCACC-689C-48F1-B0AD-7A01B592BD1A}" srcOrd="6" destOrd="0" presId="urn:microsoft.com/office/officeart/2005/8/layout/hList9"/>
    <dgm:cxn modelId="{625F2F65-A8A1-41A1-B62A-0DBD977E374F}" type="presParOf" srcId="{FC2DCACC-689C-48F1-B0AD-7A01B592BD1A}" destId="{EC9C7D2F-24AD-4E17-B674-B919D73CB4B6}" srcOrd="0" destOrd="0" presId="urn:microsoft.com/office/officeart/2005/8/layout/hList9"/>
    <dgm:cxn modelId="{30272E63-A694-4E97-B6DA-31319A259369}" type="presParOf" srcId="{FC2DCACC-689C-48F1-B0AD-7A01B592BD1A}" destId="{ACADBEB6-0940-4FD6-9767-7B15F13B6E69}" srcOrd="1" destOrd="0" presId="urn:microsoft.com/office/officeart/2005/8/layout/hList9"/>
    <dgm:cxn modelId="{1BD96CA9-D86B-4642-B645-8C7F102F1C68}" type="presParOf" srcId="{ACADBEB6-0940-4FD6-9767-7B15F13B6E69}" destId="{BC667EF9-9B31-43E4-A94E-515059BDECD4}" srcOrd="0" destOrd="0" presId="urn:microsoft.com/office/officeart/2005/8/layout/hList9"/>
    <dgm:cxn modelId="{E3863E96-101F-42EE-AE5C-B13359C25CE0}" type="presParOf" srcId="{ACADBEB6-0940-4FD6-9767-7B15F13B6E69}" destId="{4FAA43BE-9729-4EBA-8F78-6E995A267A1E}" srcOrd="1" destOrd="0" presId="urn:microsoft.com/office/officeart/2005/8/layout/hList9"/>
    <dgm:cxn modelId="{01BBF25F-3B59-4CEC-A647-0872E35A72CF}" type="presParOf" srcId="{5D199EB4-C362-4128-AC6A-CB89536BCDC7}" destId="{6C593454-8D78-4829-A5EF-30FAB076703D}" srcOrd="7" destOrd="0" presId="urn:microsoft.com/office/officeart/2005/8/layout/hList9"/>
    <dgm:cxn modelId="{65C0313F-517A-4E94-A2DF-1E963D32F6EF}" type="presParOf" srcId="{5D199EB4-C362-4128-AC6A-CB89536BCDC7}" destId="{EB9D6CAF-DAFD-4D56-AE0F-AF7FA7857E72}" srcOrd="8" destOrd="0" presId="urn:microsoft.com/office/officeart/2005/8/layout/hList9"/>
    <dgm:cxn modelId="{5A951863-9368-4DE8-8135-FFFE9A202EC0}" type="presParOf" srcId="{5D199EB4-C362-4128-AC6A-CB89536BCDC7}" destId="{5878BC3C-717C-43D4-AC9B-9AB90D940FDC}" srcOrd="9" destOrd="0" presId="urn:microsoft.com/office/officeart/2005/8/layout/hList9"/>
    <dgm:cxn modelId="{22ACCAFF-F92F-49D7-8CDD-98BAE9D14E96}" type="presParOf" srcId="{5D199EB4-C362-4128-AC6A-CB89536BCDC7}" destId="{84D2FFDB-CBCE-4FD5-95B0-5ACCFE394459}" srcOrd="10" destOrd="0" presId="urn:microsoft.com/office/officeart/2005/8/layout/hList9"/>
    <dgm:cxn modelId="{5ECC614E-26E8-487A-942D-F33D9FD9F9BE}" type="presParOf" srcId="{5D199EB4-C362-4128-AC6A-CB89536BCDC7}" destId="{D4E9642A-6388-4957-A252-11AE6300DAED}" srcOrd="11" destOrd="0" presId="urn:microsoft.com/office/officeart/2005/8/layout/hList9"/>
    <dgm:cxn modelId="{F846E1D5-FCBD-4FF7-B97B-5CA57D177641}" type="presParOf" srcId="{D4E9642A-6388-4957-A252-11AE6300DAED}" destId="{00751BF8-7E94-4F7F-97C3-30B12D8489B4}" srcOrd="0" destOrd="0" presId="urn:microsoft.com/office/officeart/2005/8/layout/hList9"/>
    <dgm:cxn modelId="{83A537AE-2352-421A-A3FC-CC31C3C0F7CE}" type="presParOf" srcId="{D4E9642A-6388-4957-A252-11AE6300DAED}" destId="{6DE1AAC4-F269-4506-B0CB-79E4BFAC8553}" srcOrd="1" destOrd="0" presId="urn:microsoft.com/office/officeart/2005/8/layout/hList9"/>
    <dgm:cxn modelId="{BD31D2F7-BA75-4145-814F-878E61ECFBF4}" type="presParOf" srcId="{6DE1AAC4-F269-4506-B0CB-79E4BFAC8553}" destId="{227940C7-749C-4C1A-9605-518D433E7303}" srcOrd="0" destOrd="0" presId="urn:microsoft.com/office/officeart/2005/8/layout/hList9"/>
    <dgm:cxn modelId="{246E107E-6042-4EA5-8805-E07A287EAE31}" type="presParOf" srcId="{6DE1AAC4-F269-4506-B0CB-79E4BFAC8553}" destId="{B4E49DFA-70C9-4A25-A06F-4452E66F29E2}" srcOrd="1" destOrd="0" presId="urn:microsoft.com/office/officeart/2005/8/layout/hList9"/>
    <dgm:cxn modelId="{B2F81FAF-408A-483B-AFCC-C77B47226B1D}" type="presParOf" srcId="{5D199EB4-C362-4128-AC6A-CB89536BCDC7}" destId="{3F83CC93-D02C-45D2-9FE9-17949796F06B}" srcOrd="12" destOrd="0" presId="urn:microsoft.com/office/officeart/2005/8/layout/hList9"/>
    <dgm:cxn modelId="{3E8909DC-BE73-42E0-A5ED-F679C8F24AD2}" type="presParOf" srcId="{5D199EB4-C362-4128-AC6A-CB89536BCDC7}" destId="{E3EF8DDA-3595-42F5-AAA7-3C41DAF479BE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3160E28-B7ED-48D8-8613-15E07B3813D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D8B1287-ED8E-4713-A5D4-F51B944034C6}">
      <dgm:prSet phldrT="[Texto]"/>
      <dgm:spPr/>
      <dgm:t>
        <a:bodyPr/>
        <a:lstStyle/>
        <a:p>
          <a:r>
            <a:rPr lang="pt-BR"/>
            <a:t>Plano de Classificação</a:t>
          </a:r>
        </a:p>
      </dgm:t>
    </dgm:pt>
    <dgm:pt modelId="{75E48169-8F0A-413D-882A-D324532B2AC0}" type="parTrans" cxnId="{6C49BF1F-7A9F-46EB-A674-7E344A496818}">
      <dgm:prSet/>
      <dgm:spPr/>
      <dgm:t>
        <a:bodyPr/>
        <a:lstStyle/>
        <a:p>
          <a:endParaRPr lang="pt-BR"/>
        </a:p>
      </dgm:t>
    </dgm:pt>
    <dgm:pt modelId="{5EB7C8D9-AAEC-4EA0-8B4B-F9E887214D44}" type="sibTrans" cxnId="{6C49BF1F-7A9F-46EB-A674-7E344A496818}">
      <dgm:prSet/>
      <dgm:spPr/>
      <dgm:t>
        <a:bodyPr/>
        <a:lstStyle/>
        <a:p>
          <a:endParaRPr lang="pt-BR"/>
        </a:p>
      </dgm:t>
    </dgm:pt>
    <dgm:pt modelId="{A15BF49A-E845-4B08-A17C-37E854F68DA8}">
      <dgm:prSet phldrT="[Texto]" custT="1"/>
      <dgm:spPr/>
      <dgm:t>
        <a:bodyPr/>
        <a:lstStyle/>
        <a:p>
          <a:pPr algn="just"/>
          <a:r>
            <a:rPr lang="pt-BR" sz="2500"/>
            <a:t> </a:t>
          </a:r>
          <a:r>
            <a:rPr lang="pt-BR" sz="2400"/>
            <a:t>Esquema de distribuição de documentos em classes, de acordo com métodos de arquivamento específicos, elaborado a partir do estudo das estruturas e funções de uma instituição e da análise do arquivo por ela produzido.</a:t>
          </a:r>
          <a:endParaRPr lang="pt-BR" sz="2500"/>
        </a:p>
      </dgm:t>
    </dgm:pt>
    <dgm:pt modelId="{09587AF4-F369-46EF-8FC4-60A16CC47DD8}" type="parTrans" cxnId="{013E5332-CC18-476D-8197-9E32C0FF5F17}">
      <dgm:prSet/>
      <dgm:spPr/>
      <dgm:t>
        <a:bodyPr/>
        <a:lstStyle/>
        <a:p>
          <a:endParaRPr lang="pt-BR"/>
        </a:p>
      </dgm:t>
    </dgm:pt>
    <dgm:pt modelId="{02AE98E1-E3C0-43F8-A23C-3840A7668E7F}" type="sibTrans" cxnId="{013E5332-CC18-476D-8197-9E32C0FF5F17}">
      <dgm:prSet/>
      <dgm:spPr/>
      <dgm:t>
        <a:bodyPr/>
        <a:lstStyle/>
        <a:p>
          <a:endParaRPr lang="pt-BR"/>
        </a:p>
      </dgm:t>
    </dgm:pt>
    <dgm:pt modelId="{48C3A769-5F4C-462B-AC1B-32003D256560}">
      <dgm:prSet phldrT="[Texto]"/>
      <dgm:spPr/>
      <dgm:t>
        <a:bodyPr/>
        <a:lstStyle/>
        <a:p>
          <a:r>
            <a:rPr lang="pt-BR"/>
            <a:t>Tabela de Temporalidade</a:t>
          </a:r>
        </a:p>
      </dgm:t>
    </dgm:pt>
    <dgm:pt modelId="{B95B7F98-7D08-45E1-8995-3CAA378D67DB}" type="parTrans" cxnId="{3B9A9193-0F0F-4708-AC5D-56BFE86AD0A3}">
      <dgm:prSet/>
      <dgm:spPr/>
      <dgm:t>
        <a:bodyPr/>
        <a:lstStyle/>
        <a:p>
          <a:endParaRPr lang="pt-BR"/>
        </a:p>
      </dgm:t>
    </dgm:pt>
    <dgm:pt modelId="{E4428B43-6AFD-435F-8D03-6573FA8E1352}" type="sibTrans" cxnId="{3B9A9193-0F0F-4708-AC5D-56BFE86AD0A3}">
      <dgm:prSet/>
      <dgm:spPr/>
      <dgm:t>
        <a:bodyPr/>
        <a:lstStyle/>
        <a:p>
          <a:endParaRPr lang="pt-BR"/>
        </a:p>
      </dgm:t>
    </dgm:pt>
    <dgm:pt modelId="{0F6E19F0-1F8D-4D43-816A-E916B970DF5F}">
      <dgm:prSet phldrT="[Texto]" custT="1"/>
      <dgm:spPr/>
      <dgm:t>
        <a:bodyPr/>
        <a:lstStyle/>
        <a:p>
          <a:pPr algn="just"/>
          <a:r>
            <a:rPr lang="pt-BR" sz="2400"/>
            <a:t>Instrumento de destinação, aprovado por autoridade competente, que determina prazos e condições de guarda tendo em vista a transferência, recolhimento, descarte ou de documentos</a:t>
          </a:r>
        </a:p>
      </dgm:t>
    </dgm:pt>
    <dgm:pt modelId="{C9FFF2A9-18D8-41F2-B6CD-68FD15754322}" type="parTrans" cxnId="{43AEB27C-623C-4B32-9ABA-E4043BC7CC36}">
      <dgm:prSet/>
      <dgm:spPr/>
      <dgm:t>
        <a:bodyPr/>
        <a:lstStyle/>
        <a:p>
          <a:endParaRPr lang="pt-BR"/>
        </a:p>
      </dgm:t>
    </dgm:pt>
    <dgm:pt modelId="{029A8DD0-39D6-4F3F-9287-6550BCF72BF4}" type="sibTrans" cxnId="{43AEB27C-623C-4B32-9ABA-E4043BC7CC36}">
      <dgm:prSet/>
      <dgm:spPr/>
      <dgm:t>
        <a:bodyPr/>
        <a:lstStyle/>
        <a:p>
          <a:endParaRPr lang="pt-BR"/>
        </a:p>
      </dgm:t>
    </dgm:pt>
    <dgm:pt modelId="{1CAC4C81-60ED-4032-B264-A3E331A5B324}" type="pres">
      <dgm:prSet presAssocID="{23160E28-B7ED-48D8-8613-15E07B3813D6}" presName="Name0" presStyleCnt="0">
        <dgm:presLayoutVars>
          <dgm:dir/>
          <dgm:animLvl val="lvl"/>
          <dgm:resizeHandles val="exact"/>
        </dgm:presLayoutVars>
      </dgm:prSet>
      <dgm:spPr/>
    </dgm:pt>
    <dgm:pt modelId="{3399F014-F5FE-4FB6-B6ED-496D19B9E08A}" type="pres">
      <dgm:prSet presAssocID="{9D8B1287-ED8E-4713-A5D4-F51B944034C6}" presName="composite" presStyleCnt="0"/>
      <dgm:spPr/>
    </dgm:pt>
    <dgm:pt modelId="{F7A8A200-AD64-46C1-BF70-EA19EB458B3D}" type="pres">
      <dgm:prSet presAssocID="{9D8B1287-ED8E-4713-A5D4-F51B944034C6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33F5D6A1-A8D8-4BC3-8971-31045ABE31AB}" type="pres">
      <dgm:prSet presAssocID="{9D8B1287-ED8E-4713-A5D4-F51B944034C6}" presName="desTx" presStyleLbl="alignAccFollowNode1" presStyleIdx="0" presStyleCnt="2">
        <dgm:presLayoutVars>
          <dgm:bulletEnabled val="1"/>
        </dgm:presLayoutVars>
      </dgm:prSet>
      <dgm:spPr/>
    </dgm:pt>
    <dgm:pt modelId="{B551A25A-A00B-42CC-B163-E07E2E4CC345}" type="pres">
      <dgm:prSet presAssocID="{5EB7C8D9-AAEC-4EA0-8B4B-F9E887214D44}" presName="space" presStyleCnt="0"/>
      <dgm:spPr/>
    </dgm:pt>
    <dgm:pt modelId="{7FF8022A-4CA8-4FCE-8E1B-F6D454D75E3B}" type="pres">
      <dgm:prSet presAssocID="{48C3A769-5F4C-462B-AC1B-32003D256560}" presName="composite" presStyleCnt="0"/>
      <dgm:spPr/>
    </dgm:pt>
    <dgm:pt modelId="{EB929CD9-C61E-46B4-BE26-F300F0F4F1FF}" type="pres">
      <dgm:prSet presAssocID="{48C3A769-5F4C-462B-AC1B-32003D25656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54E6E927-4A12-417C-A40E-A39615443E97}" type="pres">
      <dgm:prSet presAssocID="{48C3A769-5F4C-462B-AC1B-32003D256560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6C49BF1F-7A9F-46EB-A674-7E344A496818}" srcId="{23160E28-B7ED-48D8-8613-15E07B3813D6}" destId="{9D8B1287-ED8E-4713-A5D4-F51B944034C6}" srcOrd="0" destOrd="0" parTransId="{75E48169-8F0A-413D-882A-D324532B2AC0}" sibTransId="{5EB7C8D9-AAEC-4EA0-8B4B-F9E887214D44}"/>
    <dgm:cxn modelId="{013E5332-CC18-476D-8197-9E32C0FF5F17}" srcId="{9D8B1287-ED8E-4713-A5D4-F51B944034C6}" destId="{A15BF49A-E845-4B08-A17C-37E854F68DA8}" srcOrd="0" destOrd="0" parTransId="{09587AF4-F369-46EF-8FC4-60A16CC47DD8}" sibTransId="{02AE98E1-E3C0-43F8-A23C-3840A7668E7F}"/>
    <dgm:cxn modelId="{A334FA39-8672-4C4B-AEED-EC007F7C8DD7}" type="presOf" srcId="{23160E28-B7ED-48D8-8613-15E07B3813D6}" destId="{1CAC4C81-60ED-4032-B264-A3E331A5B324}" srcOrd="0" destOrd="0" presId="urn:microsoft.com/office/officeart/2005/8/layout/hList1"/>
    <dgm:cxn modelId="{7616D243-1687-469A-886A-729147049FDA}" type="presOf" srcId="{9D8B1287-ED8E-4713-A5D4-F51B944034C6}" destId="{F7A8A200-AD64-46C1-BF70-EA19EB458B3D}" srcOrd="0" destOrd="0" presId="urn:microsoft.com/office/officeart/2005/8/layout/hList1"/>
    <dgm:cxn modelId="{CEFC3D6E-D7C4-48A4-9581-025E95F8F35A}" type="presOf" srcId="{48C3A769-5F4C-462B-AC1B-32003D256560}" destId="{EB929CD9-C61E-46B4-BE26-F300F0F4F1FF}" srcOrd="0" destOrd="0" presId="urn:microsoft.com/office/officeart/2005/8/layout/hList1"/>
    <dgm:cxn modelId="{43AEB27C-623C-4B32-9ABA-E4043BC7CC36}" srcId="{48C3A769-5F4C-462B-AC1B-32003D256560}" destId="{0F6E19F0-1F8D-4D43-816A-E916B970DF5F}" srcOrd="0" destOrd="0" parTransId="{C9FFF2A9-18D8-41F2-B6CD-68FD15754322}" sibTransId="{029A8DD0-39D6-4F3F-9287-6550BCF72BF4}"/>
    <dgm:cxn modelId="{99C28E82-320D-4BF8-9BE7-4023620D1B20}" type="presOf" srcId="{0F6E19F0-1F8D-4D43-816A-E916B970DF5F}" destId="{54E6E927-4A12-417C-A40E-A39615443E97}" srcOrd="0" destOrd="0" presId="urn:microsoft.com/office/officeart/2005/8/layout/hList1"/>
    <dgm:cxn modelId="{4451F98F-0E96-4C26-A657-D717A8D2F2CD}" type="presOf" srcId="{A15BF49A-E845-4B08-A17C-37E854F68DA8}" destId="{33F5D6A1-A8D8-4BC3-8971-31045ABE31AB}" srcOrd="0" destOrd="0" presId="urn:microsoft.com/office/officeart/2005/8/layout/hList1"/>
    <dgm:cxn modelId="{3B9A9193-0F0F-4708-AC5D-56BFE86AD0A3}" srcId="{23160E28-B7ED-48D8-8613-15E07B3813D6}" destId="{48C3A769-5F4C-462B-AC1B-32003D256560}" srcOrd="1" destOrd="0" parTransId="{B95B7F98-7D08-45E1-8995-3CAA378D67DB}" sibTransId="{E4428B43-6AFD-435F-8D03-6573FA8E1352}"/>
    <dgm:cxn modelId="{59EA16D0-DF98-45BC-B75A-411F686A358F}" type="presParOf" srcId="{1CAC4C81-60ED-4032-B264-A3E331A5B324}" destId="{3399F014-F5FE-4FB6-B6ED-496D19B9E08A}" srcOrd="0" destOrd="0" presId="urn:microsoft.com/office/officeart/2005/8/layout/hList1"/>
    <dgm:cxn modelId="{BC8375E0-CD56-4A25-B553-894CD78E1E04}" type="presParOf" srcId="{3399F014-F5FE-4FB6-B6ED-496D19B9E08A}" destId="{F7A8A200-AD64-46C1-BF70-EA19EB458B3D}" srcOrd="0" destOrd="0" presId="urn:microsoft.com/office/officeart/2005/8/layout/hList1"/>
    <dgm:cxn modelId="{B5018DC9-2DEA-44B2-AD09-2875CF628508}" type="presParOf" srcId="{3399F014-F5FE-4FB6-B6ED-496D19B9E08A}" destId="{33F5D6A1-A8D8-4BC3-8971-31045ABE31AB}" srcOrd="1" destOrd="0" presId="urn:microsoft.com/office/officeart/2005/8/layout/hList1"/>
    <dgm:cxn modelId="{096159A6-6032-4310-AC56-355C0BA657AA}" type="presParOf" srcId="{1CAC4C81-60ED-4032-B264-A3E331A5B324}" destId="{B551A25A-A00B-42CC-B163-E07E2E4CC345}" srcOrd="1" destOrd="0" presId="urn:microsoft.com/office/officeart/2005/8/layout/hList1"/>
    <dgm:cxn modelId="{BEED5E12-7467-41B1-BEDA-6573BD3F95D6}" type="presParOf" srcId="{1CAC4C81-60ED-4032-B264-A3E331A5B324}" destId="{7FF8022A-4CA8-4FCE-8E1B-F6D454D75E3B}" srcOrd="2" destOrd="0" presId="urn:microsoft.com/office/officeart/2005/8/layout/hList1"/>
    <dgm:cxn modelId="{DDDBA1AD-41A5-4F24-A4FE-1F44BEADE381}" type="presParOf" srcId="{7FF8022A-4CA8-4FCE-8E1B-F6D454D75E3B}" destId="{EB929CD9-C61E-46B4-BE26-F300F0F4F1FF}" srcOrd="0" destOrd="0" presId="urn:microsoft.com/office/officeart/2005/8/layout/hList1"/>
    <dgm:cxn modelId="{D566892E-AD44-48CA-A12B-3E354572D38A}" type="presParOf" srcId="{7FF8022A-4CA8-4FCE-8E1B-F6D454D75E3B}" destId="{54E6E927-4A12-417C-A40E-A39615443E9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3160E28-B7ED-48D8-8613-15E07B3813D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D8B1287-ED8E-4713-A5D4-F51B944034C6}">
      <dgm:prSet phldrT="[Texto]"/>
      <dgm:spPr/>
      <dgm:t>
        <a:bodyPr/>
        <a:lstStyle/>
        <a:p>
          <a:r>
            <a:rPr lang="pt-BR"/>
            <a:t>Competência</a:t>
          </a:r>
        </a:p>
      </dgm:t>
    </dgm:pt>
    <dgm:pt modelId="{75E48169-8F0A-413D-882A-D324532B2AC0}" type="parTrans" cxnId="{6C49BF1F-7A9F-46EB-A674-7E344A496818}">
      <dgm:prSet/>
      <dgm:spPr/>
      <dgm:t>
        <a:bodyPr/>
        <a:lstStyle/>
        <a:p>
          <a:endParaRPr lang="pt-BR"/>
        </a:p>
      </dgm:t>
    </dgm:pt>
    <dgm:pt modelId="{5EB7C8D9-AAEC-4EA0-8B4B-F9E887214D44}" type="sibTrans" cxnId="{6C49BF1F-7A9F-46EB-A674-7E344A496818}">
      <dgm:prSet/>
      <dgm:spPr/>
      <dgm:t>
        <a:bodyPr/>
        <a:lstStyle/>
        <a:p>
          <a:endParaRPr lang="pt-BR"/>
        </a:p>
      </dgm:t>
    </dgm:pt>
    <dgm:pt modelId="{A15BF49A-E845-4B08-A17C-37E854F68DA8}">
      <dgm:prSet phldrT="[Texto]"/>
      <dgm:spPr/>
      <dgm:t>
        <a:bodyPr/>
        <a:lstStyle/>
        <a:p>
          <a:r>
            <a:rPr lang="pt-BR"/>
            <a:t> É a missão para qual o órgão foi criado. </a:t>
          </a:r>
        </a:p>
      </dgm:t>
    </dgm:pt>
    <dgm:pt modelId="{09587AF4-F369-46EF-8FC4-60A16CC47DD8}" type="parTrans" cxnId="{013E5332-CC18-476D-8197-9E32C0FF5F17}">
      <dgm:prSet/>
      <dgm:spPr/>
      <dgm:t>
        <a:bodyPr/>
        <a:lstStyle/>
        <a:p>
          <a:endParaRPr lang="pt-BR"/>
        </a:p>
      </dgm:t>
    </dgm:pt>
    <dgm:pt modelId="{02AE98E1-E3C0-43F8-A23C-3840A7668E7F}" type="sibTrans" cxnId="{013E5332-CC18-476D-8197-9E32C0FF5F17}">
      <dgm:prSet/>
      <dgm:spPr/>
      <dgm:t>
        <a:bodyPr/>
        <a:lstStyle/>
        <a:p>
          <a:endParaRPr lang="pt-BR"/>
        </a:p>
      </dgm:t>
    </dgm:pt>
    <dgm:pt modelId="{762D542F-AC87-4963-B97A-9CCFD5660C6A}">
      <dgm:prSet phldrT="[Texto]"/>
      <dgm:spPr/>
      <dgm:t>
        <a:bodyPr/>
        <a:lstStyle/>
        <a:p>
          <a:r>
            <a:rPr lang="pt-BR"/>
            <a:t>Atividade</a:t>
          </a:r>
        </a:p>
      </dgm:t>
    </dgm:pt>
    <dgm:pt modelId="{8A4BC6A4-99C2-4B94-80B4-35E5D140C8D2}" type="parTrans" cxnId="{6D40126B-2874-4F89-9C07-4DF6EF801A12}">
      <dgm:prSet/>
      <dgm:spPr/>
      <dgm:t>
        <a:bodyPr/>
        <a:lstStyle/>
        <a:p>
          <a:endParaRPr lang="pt-BR"/>
        </a:p>
      </dgm:t>
    </dgm:pt>
    <dgm:pt modelId="{55414A0F-9394-4AAA-8461-FAFA6CCDE872}" type="sibTrans" cxnId="{6D40126B-2874-4F89-9C07-4DF6EF801A12}">
      <dgm:prSet/>
      <dgm:spPr/>
      <dgm:t>
        <a:bodyPr/>
        <a:lstStyle/>
        <a:p>
          <a:endParaRPr lang="pt-BR"/>
        </a:p>
      </dgm:t>
    </dgm:pt>
    <dgm:pt modelId="{7A0128D1-F89F-4427-9872-5DD7E886E91D}">
      <dgm:prSet phldrT="[Texto]"/>
      <dgm:spPr/>
      <dgm:t>
        <a:bodyPr/>
        <a:lstStyle/>
        <a:p>
          <a:r>
            <a:rPr lang="pt-BR"/>
            <a:t>Espécie</a:t>
          </a:r>
        </a:p>
      </dgm:t>
    </dgm:pt>
    <dgm:pt modelId="{4A1556E5-3A3A-4757-8562-C4C46F73FA59}" type="parTrans" cxnId="{7C8BAA3D-18BA-4C8A-A6AA-65093D39AAA1}">
      <dgm:prSet/>
      <dgm:spPr/>
      <dgm:t>
        <a:bodyPr/>
        <a:lstStyle/>
        <a:p>
          <a:endParaRPr lang="pt-BR"/>
        </a:p>
      </dgm:t>
    </dgm:pt>
    <dgm:pt modelId="{EE8BBC21-D515-41B2-AC97-98331EE1160E}" type="sibTrans" cxnId="{7C8BAA3D-18BA-4C8A-A6AA-65093D39AAA1}">
      <dgm:prSet/>
      <dgm:spPr/>
      <dgm:t>
        <a:bodyPr/>
        <a:lstStyle/>
        <a:p>
          <a:endParaRPr lang="pt-BR"/>
        </a:p>
      </dgm:t>
    </dgm:pt>
    <dgm:pt modelId="{7363A13D-DA9C-44A5-817C-15CF80D17493}">
      <dgm:prSet phldrT="[Texto]"/>
      <dgm:spPr/>
      <dgm:t>
        <a:bodyPr/>
        <a:lstStyle/>
        <a:p>
          <a:r>
            <a:rPr lang="pt-BR"/>
            <a:t>Tipologia Documental</a:t>
          </a:r>
        </a:p>
      </dgm:t>
    </dgm:pt>
    <dgm:pt modelId="{851330C5-0F82-4D6E-8642-6F68A2B5A979}" type="parTrans" cxnId="{EBB5FBB5-13F3-4C57-8B5C-D565B84B3E00}">
      <dgm:prSet/>
      <dgm:spPr/>
      <dgm:t>
        <a:bodyPr/>
        <a:lstStyle/>
        <a:p>
          <a:endParaRPr lang="pt-BR"/>
        </a:p>
      </dgm:t>
    </dgm:pt>
    <dgm:pt modelId="{48FA7F2B-93DB-422F-AA52-F4CB13B24D95}" type="sibTrans" cxnId="{EBB5FBB5-13F3-4C57-8B5C-D565B84B3E00}">
      <dgm:prSet/>
      <dgm:spPr/>
      <dgm:t>
        <a:bodyPr/>
        <a:lstStyle/>
        <a:p>
          <a:endParaRPr lang="pt-BR"/>
        </a:p>
      </dgm:t>
    </dgm:pt>
    <dgm:pt modelId="{D113AFCC-0365-4FA5-AC0C-DB09A8BCE07B}">
      <dgm:prSet phldrT="[Texto]"/>
      <dgm:spPr/>
      <dgm:t>
        <a:bodyPr/>
        <a:lstStyle/>
        <a:p>
          <a:r>
            <a:rPr lang="pt-BR"/>
            <a:t>Função</a:t>
          </a:r>
        </a:p>
      </dgm:t>
    </dgm:pt>
    <dgm:pt modelId="{19B5DBA7-7F93-44EF-93F2-400A3B573018}" type="parTrans" cxnId="{6B381407-34E2-43B5-9BFB-01B19FE2A785}">
      <dgm:prSet/>
      <dgm:spPr/>
      <dgm:t>
        <a:bodyPr/>
        <a:lstStyle/>
        <a:p>
          <a:endParaRPr lang="pt-BR"/>
        </a:p>
      </dgm:t>
    </dgm:pt>
    <dgm:pt modelId="{76C5405C-13A1-43AC-9348-4C263DB1A7DE}" type="sibTrans" cxnId="{6B381407-34E2-43B5-9BFB-01B19FE2A785}">
      <dgm:prSet/>
      <dgm:spPr/>
      <dgm:t>
        <a:bodyPr/>
        <a:lstStyle/>
        <a:p>
          <a:endParaRPr lang="pt-BR"/>
        </a:p>
      </dgm:t>
    </dgm:pt>
    <dgm:pt modelId="{D2328281-64A2-4ED4-9CE1-0BD52CFC30DD}">
      <dgm:prSet phldrT="[Texto]"/>
      <dgm:spPr/>
      <dgm:t>
        <a:bodyPr/>
        <a:lstStyle/>
        <a:p>
          <a:r>
            <a:rPr lang="pt-BR"/>
            <a:t>São os encargos atribuídos ao órgão para o desempenho de sua competência.</a:t>
          </a:r>
        </a:p>
      </dgm:t>
    </dgm:pt>
    <dgm:pt modelId="{2253AE64-93BA-48D2-8ECF-541C2570E538}" type="parTrans" cxnId="{61CB700A-79E2-44FF-AC43-179CCCB16F96}">
      <dgm:prSet/>
      <dgm:spPr/>
      <dgm:t>
        <a:bodyPr/>
        <a:lstStyle/>
        <a:p>
          <a:endParaRPr lang="pt-BR"/>
        </a:p>
      </dgm:t>
    </dgm:pt>
    <dgm:pt modelId="{A36AB6FC-AA76-4BD9-BBF5-7F00680A91D1}" type="sibTrans" cxnId="{61CB700A-79E2-44FF-AC43-179CCCB16F96}">
      <dgm:prSet/>
      <dgm:spPr/>
      <dgm:t>
        <a:bodyPr/>
        <a:lstStyle/>
        <a:p>
          <a:endParaRPr lang="pt-BR"/>
        </a:p>
      </dgm:t>
    </dgm:pt>
    <dgm:pt modelId="{785111D5-9BBF-44C7-B710-C200065658F8}">
      <dgm:prSet phldrT="[Texto]"/>
      <dgm:spPr/>
      <dgm:t>
        <a:bodyPr/>
        <a:lstStyle/>
        <a:p>
          <a:r>
            <a:rPr lang="pt-BR"/>
            <a:t>É ação desempenhada no cumprimento de uma função, e está diretamente relacionada à produção e acumulação documental.</a:t>
          </a:r>
        </a:p>
      </dgm:t>
    </dgm:pt>
    <dgm:pt modelId="{6BFC78EC-EF5E-4773-A065-BF9789B06F43}" type="parTrans" cxnId="{C1C0772B-FBB8-447B-9EC0-F5474D2DBC3B}">
      <dgm:prSet/>
      <dgm:spPr/>
      <dgm:t>
        <a:bodyPr/>
        <a:lstStyle/>
        <a:p>
          <a:endParaRPr lang="pt-BR"/>
        </a:p>
      </dgm:t>
    </dgm:pt>
    <dgm:pt modelId="{A78CD12F-BAD1-4E85-AA1A-2D14609A6A52}" type="sibTrans" cxnId="{C1C0772B-FBB8-447B-9EC0-F5474D2DBC3B}">
      <dgm:prSet/>
      <dgm:spPr/>
      <dgm:t>
        <a:bodyPr/>
        <a:lstStyle/>
        <a:p>
          <a:endParaRPr lang="pt-BR"/>
        </a:p>
      </dgm:t>
    </dgm:pt>
    <dgm:pt modelId="{CF549D6B-5957-4295-9783-E269656B3240}">
      <dgm:prSet phldrT="[Texto]"/>
      <dgm:spPr/>
      <dgm:t>
        <a:bodyPr/>
        <a:lstStyle/>
        <a:p>
          <a:r>
            <a:rPr lang="pt-BR"/>
            <a:t>É a configuração que assume o documento de acordo com a disposição e a natureza das informações nele contidas. </a:t>
          </a:r>
          <a:r>
            <a:rPr lang="pt-BR" err="1"/>
            <a:t>Ex</a:t>
          </a:r>
          <a:r>
            <a:rPr lang="pt-BR"/>
            <a:t>: ata, carta, certidão, projeto, relatório, etc.</a:t>
          </a:r>
        </a:p>
      </dgm:t>
    </dgm:pt>
    <dgm:pt modelId="{2BF914F3-2DBD-405D-A07E-38497B11A0FE}" type="parTrans" cxnId="{FB2AD23A-A385-4369-A569-2A861CFC4954}">
      <dgm:prSet/>
      <dgm:spPr/>
      <dgm:t>
        <a:bodyPr/>
        <a:lstStyle/>
        <a:p>
          <a:endParaRPr lang="pt-BR"/>
        </a:p>
      </dgm:t>
    </dgm:pt>
    <dgm:pt modelId="{F939E28D-3DB8-4906-9D2C-0EDE7303C0AE}" type="sibTrans" cxnId="{FB2AD23A-A385-4369-A569-2A861CFC4954}">
      <dgm:prSet/>
      <dgm:spPr/>
      <dgm:t>
        <a:bodyPr/>
        <a:lstStyle/>
        <a:p>
          <a:endParaRPr lang="pt-BR"/>
        </a:p>
      </dgm:t>
    </dgm:pt>
    <dgm:pt modelId="{D684A292-3A7C-4024-9851-91EF3DA07CF6}">
      <dgm:prSet phldrT="[Texto]"/>
      <dgm:spPr/>
      <dgm:t>
        <a:bodyPr/>
        <a:lstStyle/>
        <a:p>
          <a:r>
            <a:rPr lang="pt-BR"/>
            <a:t>É o conjunto dos tipos documentais; configuração que assume a espécie documental de acordo com a atividade que ela representa. Definem as séries documentais.</a:t>
          </a:r>
          <a:br>
            <a:rPr lang="pt-BR"/>
          </a:br>
          <a:r>
            <a:rPr lang="pt-BR"/>
            <a:t> </a:t>
          </a:r>
          <a:r>
            <a:rPr lang="pt-BR" err="1"/>
            <a:t>Ex</a:t>
          </a:r>
          <a:r>
            <a:rPr lang="pt-BR"/>
            <a:t>: Ata de reunião de conselho, Certidão de registro de tempo de serviço, Projeto de Aceleração do Crescimento, Relatório de atividades mensais.</a:t>
          </a:r>
        </a:p>
      </dgm:t>
    </dgm:pt>
    <dgm:pt modelId="{19DF9330-9C13-48C6-92EC-5D4AFEBCC98E}" type="parTrans" cxnId="{55CF4F7B-1E59-4397-BCC2-6F979B640D22}">
      <dgm:prSet/>
      <dgm:spPr/>
      <dgm:t>
        <a:bodyPr/>
        <a:lstStyle/>
        <a:p>
          <a:endParaRPr lang="pt-BR"/>
        </a:p>
      </dgm:t>
    </dgm:pt>
    <dgm:pt modelId="{04100555-CDFC-4B30-AE61-6059527281A8}" type="sibTrans" cxnId="{55CF4F7B-1E59-4397-BCC2-6F979B640D22}">
      <dgm:prSet/>
      <dgm:spPr/>
      <dgm:t>
        <a:bodyPr/>
        <a:lstStyle/>
        <a:p>
          <a:endParaRPr lang="pt-BR"/>
        </a:p>
      </dgm:t>
    </dgm:pt>
    <dgm:pt modelId="{1CAC4C81-60ED-4032-B264-A3E331A5B324}" type="pres">
      <dgm:prSet presAssocID="{23160E28-B7ED-48D8-8613-15E07B3813D6}" presName="Name0" presStyleCnt="0">
        <dgm:presLayoutVars>
          <dgm:dir/>
          <dgm:animLvl val="lvl"/>
          <dgm:resizeHandles val="exact"/>
        </dgm:presLayoutVars>
      </dgm:prSet>
      <dgm:spPr/>
    </dgm:pt>
    <dgm:pt modelId="{3399F014-F5FE-4FB6-B6ED-496D19B9E08A}" type="pres">
      <dgm:prSet presAssocID="{9D8B1287-ED8E-4713-A5D4-F51B944034C6}" presName="composite" presStyleCnt="0"/>
      <dgm:spPr/>
    </dgm:pt>
    <dgm:pt modelId="{F7A8A200-AD64-46C1-BF70-EA19EB458B3D}" type="pres">
      <dgm:prSet presAssocID="{9D8B1287-ED8E-4713-A5D4-F51B944034C6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33F5D6A1-A8D8-4BC3-8971-31045ABE31AB}" type="pres">
      <dgm:prSet presAssocID="{9D8B1287-ED8E-4713-A5D4-F51B944034C6}" presName="desTx" presStyleLbl="alignAccFollowNode1" presStyleIdx="0" presStyleCnt="5">
        <dgm:presLayoutVars>
          <dgm:bulletEnabled val="1"/>
        </dgm:presLayoutVars>
      </dgm:prSet>
      <dgm:spPr/>
    </dgm:pt>
    <dgm:pt modelId="{B551A25A-A00B-42CC-B163-E07E2E4CC345}" type="pres">
      <dgm:prSet presAssocID="{5EB7C8D9-AAEC-4EA0-8B4B-F9E887214D44}" presName="space" presStyleCnt="0"/>
      <dgm:spPr/>
    </dgm:pt>
    <dgm:pt modelId="{7FA706C7-9E10-4F8F-8F37-4B1F329799F2}" type="pres">
      <dgm:prSet presAssocID="{D113AFCC-0365-4FA5-AC0C-DB09A8BCE07B}" presName="composite" presStyleCnt="0"/>
      <dgm:spPr/>
    </dgm:pt>
    <dgm:pt modelId="{1AF61ADF-2172-4EA0-BE91-D10D59254463}" type="pres">
      <dgm:prSet presAssocID="{D113AFCC-0365-4FA5-AC0C-DB09A8BCE07B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241B87D0-DA3B-4186-9533-E3F1C421FA4B}" type="pres">
      <dgm:prSet presAssocID="{D113AFCC-0365-4FA5-AC0C-DB09A8BCE07B}" presName="desTx" presStyleLbl="alignAccFollowNode1" presStyleIdx="1" presStyleCnt="5">
        <dgm:presLayoutVars>
          <dgm:bulletEnabled val="1"/>
        </dgm:presLayoutVars>
      </dgm:prSet>
      <dgm:spPr/>
    </dgm:pt>
    <dgm:pt modelId="{A57CFEC5-BB32-4929-A534-5A5462A06B53}" type="pres">
      <dgm:prSet presAssocID="{76C5405C-13A1-43AC-9348-4C263DB1A7DE}" presName="space" presStyleCnt="0"/>
      <dgm:spPr/>
    </dgm:pt>
    <dgm:pt modelId="{57F9514B-A47F-4DBC-B183-9B8A9A94D973}" type="pres">
      <dgm:prSet presAssocID="{762D542F-AC87-4963-B97A-9CCFD5660C6A}" presName="composite" presStyleCnt="0"/>
      <dgm:spPr/>
    </dgm:pt>
    <dgm:pt modelId="{A086C878-4378-4463-9834-5BA4FEC06EEE}" type="pres">
      <dgm:prSet presAssocID="{762D542F-AC87-4963-B97A-9CCFD5660C6A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3845C11E-1679-4254-B95C-5CBECF8C326D}" type="pres">
      <dgm:prSet presAssocID="{762D542F-AC87-4963-B97A-9CCFD5660C6A}" presName="desTx" presStyleLbl="alignAccFollowNode1" presStyleIdx="2" presStyleCnt="5">
        <dgm:presLayoutVars>
          <dgm:bulletEnabled val="1"/>
        </dgm:presLayoutVars>
      </dgm:prSet>
      <dgm:spPr/>
    </dgm:pt>
    <dgm:pt modelId="{BF7EAFBD-F974-4B76-B7B4-7B4DEB05BF74}" type="pres">
      <dgm:prSet presAssocID="{55414A0F-9394-4AAA-8461-FAFA6CCDE872}" presName="space" presStyleCnt="0"/>
      <dgm:spPr/>
    </dgm:pt>
    <dgm:pt modelId="{1BB10F46-4E8F-408E-8957-A2EAA32F4228}" type="pres">
      <dgm:prSet presAssocID="{7A0128D1-F89F-4427-9872-5DD7E886E91D}" presName="composite" presStyleCnt="0"/>
      <dgm:spPr/>
    </dgm:pt>
    <dgm:pt modelId="{14948F6B-F007-4B32-8FA6-54C7C74729EE}" type="pres">
      <dgm:prSet presAssocID="{7A0128D1-F89F-4427-9872-5DD7E886E91D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60CCB6BE-C40D-4BD8-992A-DA60B3B3C9A3}" type="pres">
      <dgm:prSet presAssocID="{7A0128D1-F89F-4427-9872-5DD7E886E91D}" presName="desTx" presStyleLbl="alignAccFollowNode1" presStyleIdx="3" presStyleCnt="5">
        <dgm:presLayoutVars>
          <dgm:bulletEnabled val="1"/>
        </dgm:presLayoutVars>
      </dgm:prSet>
      <dgm:spPr/>
    </dgm:pt>
    <dgm:pt modelId="{6C076EBC-2281-43E7-BE0F-E08E94D803C8}" type="pres">
      <dgm:prSet presAssocID="{EE8BBC21-D515-41B2-AC97-98331EE1160E}" presName="space" presStyleCnt="0"/>
      <dgm:spPr/>
    </dgm:pt>
    <dgm:pt modelId="{5A1A6BA1-0AB2-4E2B-8EB1-1EA95ABE7DBE}" type="pres">
      <dgm:prSet presAssocID="{7363A13D-DA9C-44A5-817C-15CF80D17493}" presName="composite" presStyleCnt="0"/>
      <dgm:spPr/>
    </dgm:pt>
    <dgm:pt modelId="{4DC70B4B-1317-432F-9FF2-C0B5B90EE6F6}" type="pres">
      <dgm:prSet presAssocID="{7363A13D-DA9C-44A5-817C-15CF80D17493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D7B42C3F-FE4D-47C0-A31D-A975D662F215}" type="pres">
      <dgm:prSet presAssocID="{7363A13D-DA9C-44A5-817C-15CF80D17493}" presName="desTx" presStyleLbl="alignAccFollowNode1" presStyleIdx="4" presStyleCnt="5">
        <dgm:presLayoutVars>
          <dgm:bulletEnabled val="1"/>
        </dgm:presLayoutVars>
      </dgm:prSet>
      <dgm:spPr/>
    </dgm:pt>
  </dgm:ptLst>
  <dgm:cxnLst>
    <dgm:cxn modelId="{6B381407-34E2-43B5-9BFB-01B19FE2A785}" srcId="{23160E28-B7ED-48D8-8613-15E07B3813D6}" destId="{D113AFCC-0365-4FA5-AC0C-DB09A8BCE07B}" srcOrd="1" destOrd="0" parTransId="{19B5DBA7-7F93-44EF-93F2-400A3B573018}" sibTransId="{76C5405C-13A1-43AC-9348-4C263DB1A7DE}"/>
    <dgm:cxn modelId="{61CB700A-79E2-44FF-AC43-179CCCB16F96}" srcId="{D113AFCC-0365-4FA5-AC0C-DB09A8BCE07B}" destId="{D2328281-64A2-4ED4-9CE1-0BD52CFC30DD}" srcOrd="0" destOrd="0" parTransId="{2253AE64-93BA-48D2-8ECF-541C2570E538}" sibTransId="{A36AB6FC-AA76-4BD9-BBF5-7F00680A91D1}"/>
    <dgm:cxn modelId="{CB43CD14-08BE-4921-907E-1B0393071806}" type="presOf" srcId="{CF549D6B-5957-4295-9783-E269656B3240}" destId="{60CCB6BE-C40D-4BD8-992A-DA60B3B3C9A3}" srcOrd="0" destOrd="0" presId="urn:microsoft.com/office/officeart/2005/8/layout/hList1"/>
    <dgm:cxn modelId="{6C49BF1F-7A9F-46EB-A674-7E344A496818}" srcId="{23160E28-B7ED-48D8-8613-15E07B3813D6}" destId="{9D8B1287-ED8E-4713-A5D4-F51B944034C6}" srcOrd="0" destOrd="0" parTransId="{75E48169-8F0A-413D-882A-D324532B2AC0}" sibTransId="{5EB7C8D9-AAEC-4EA0-8B4B-F9E887214D44}"/>
    <dgm:cxn modelId="{C1C0772B-FBB8-447B-9EC0-F5474D2DBC3B}" srcId="{762D542F-AC87-4963-B97A-9CCFD5660C6A}" destId="{785111D5-9BBF-44C7-B710-C200065658F8}" srcOrd="0" destOrd="0" parTransId="{6BFC78EC-EF5E-4773-A065-BF9789B06F43}" sibTransId="{A78CD12F-BAD1-4E85-AA1A-2D14609A6A52}"/>
    <dgm:cxn modelId="{013E5332-CC18-476D-8197-9E32C0FF5F17}" srcId="{9D8B1287-ED8E-4713-A5D4-F51B944034C6}" destId="{A15BF49A-E845-4B08-A17C-37E854F68DA8}" srcOrd="0" destOrd="0" parTransId="{09587AF4-F369-46EF-8FC4-60A16CC47DD8}" sibTransId="{02AE98E1-E3C0-43F8-A23C-3840A7668E7F}"/>
    <dgm:cxn modelId="{A334FA39-8672-4C4B-AEED-EC007F7C8DD7}" type="presOf" srcId="{23160E28-B7ED-48D8-8613-15E07B3813D6}" destId="{1CAC4C81-60ED-4032-B264-A3E331A5B324}" srcOrd="0" destOrd="0" presId="urn:microsoft.com/office/officeart/2005/8/layout/hList1"/>
    <dgm:cxn modelId="{FB2AD23A-A385-4369-A569-2A861CFC4954}" srcId="{7A0128D1-F89F-4427-9872-5DD7E886E91D}" destId="{CF549D6B-5957-4295-9783-E269656B3240}" srcOrd="0" destOrd="0" parTransId="{2BF914F3-2DBD-405D-A07E-38497B11A0FE}" sibTransId="{F939E28D-3DB8-4906-9D2C-0EDE7303C0AE}"/>
    <dgm:cxn modelId="{7C8BAA3D-18BA-4C8A-A6AA-65093D39AAA1}" srcId="{23160E28-B7ED-48D8-8613-15E07B3813D6}" destId="{7A0128D1-F89F-4427-9872-5DD7E886E91D}" srcOrd="3" destOrd="0" parTransId="{4A1556E5-3A3A-4757-8562-C4C46F73FA59}" sibTransId="{EE8BBC21-D515-41B2-AC97-98331EE1160E}"/>
    <dgm:cxn modelId="{7616D243-1687-469A-886A-729147049FDA}" type="presOf" srcId="{9D8B1287-ED8E-4713-A5D4-F51B944034C6}" destId="{F7A8A200-AD64-46C1-BF70-EA19EB458B3D}" srcOrd="0" destOrd="0" presId="urn:microsoft.com/office/officeart/2005/8/layout/hList1"/>
    <dgm:cxn modelId="{6D40126B-2874-4F89-9C07-4DF6EF801A12}" srcId="{23160E28-B7ED-48D8-8613-15E07B3813D6}" destId="{762D542F-AC87-4963-B97A-9CCFD5660C6A}" srcOrd="2" destOrd="0" parTransId="{8A4BC6A4-99C2-4B94-80B4-35E5D140C8D2}" sibTransId="{55414A0F-9394-4AAA-8461-FAFA6CCDE872}"/>
    <dgm:cxn modelId="{2042BC50-E936-4692-A155-3DBBA05A0E34}" type="presOf" srcId="{785111D5-9BBF-44C7-B710-C200065658F8}" destId="{3845C11E-1679-4254-B95C-5CBECF8C326D}" srcOrd="0" destOrd="0" presId="urn:microsoft.com/office/officeart/2005/8/layout/hList1"/>
    <dgm:cxn modelId="{55CF4F7B-1E59-4397-BCC2-6F979B640D22}" srcId="{7363A13D-DA9C-44A5-817C-15CF80D17493}" destId="{D684A292-3A7C-4024-9851-91EF3DA07CF6}" srcOrd="0" destOrd="0" parTransId="{19DF9330-9C13-48C6-92EC-5D4AFEBCC98E}" sibTransId="{04100555-CDFC-4B30-AE61-6059527281A8}"/>
    <dgm:cxn modelId="{BE8AFF84-0847-4AA9-86C3-131E6BB43FE8}" type="presOf" srcId="{A15BF49A-E845-4B08-A17C-37E854F68DA8}" destId="{33F5D6A1-A8D8-4BC3-8971-31045ABE31AB}" srcOrd="0" destOrd="0" presId="urn:microsoft.com/office/officeart/2005/8/layout/hList1"/>
    <dgm:cxn modelId="{DC60DC8E-10FA-4F6D-83ED-9D858757F207}" type="presOf" srcId="{D113AFCC-0365-4FA5-AC0C-DB09A8BCE07B}" destId="{1AF61ADF-2172-4EA0-BE91-D10D59254463}" srcOrd="0" destOrd="0" presId="urn:microsoft.com/office/officeart/2005/8/layout/hList1"/>
    <dgm:cxn modelId="{76D7368F-9A31-4C4A-BFE0-CFAFFDC5773A}" type="presOf" srcId="{762D542F-AC87-4963-B97A-9CCFD5660C6A}" destId="{A086C878-4378-4463-9834-5BA4FEC06EEE}" srcOrd="0" destOrd="0" presId="urn:microsoft.com/office/officeart/2005/8/layout/hList1"/>
    <dgm:cxn modelId="{035F728F-5B56-487E-84C8-7B2876787322}" type="presOf" srcId="{D684A292-3A7C-4024-9851-91EF3DA07CF6}" destId="{D7B42C3F-FE4D-47C0-A31D-A975D662F215}" srcOrd="0" destOrd="0" presId="urn:microsoft.com/office/officeart/2005/8/layout/hList1"/>
    <dgm:cxn modelId="{EBB5FBB5-13F3-4C57-8B5C-D565B84B3E00}" srcId="{23160E28-B7ED-48D8-8613-15E07B3813D6}" destId="{7363A13D-DA9C-44A5-817C-15CF80D17493}" srcOrd="4" destOrd="0" parTransId="{851330C5-0F82-4D6E-8642-6F68A2B5A979}" sibTransId="{48FA7F2B-93DB-422F-AA52-F4CB13B24D95}"/>
    <dgm:cxn modelId="{B7618FCA-4B7D-4AF6-B265-BA37207D5227}" type="presOf" srcId="{7A0128D1-F89F-4427-9872-5DD7E886E91D}" destId="{14948F6B-F007-4B32-8FA6-54C7C74729EE}" srcOrd="0" destOrd="0" presId="urn:microsoft.com/office/officeart/2005/8/layout/hList1"/>
    <dgm:cxn modelId="{6360DEE2-FE4A-4BAA-A564-7C83F3A7CE59}" type="presOf" srcId="{7363A13D-DA9C-44A5-817C-15CF80D17493}" destId="{4DC70B4B-1317-432F-9FF2-C0B5B90EE6F6}" srcOrd="0" destOrd="0" presId="urn:microsoft.com/office/officeart/2005/8/layout/hList1"/>
    <dgm:cxn modelId="{48A522F0-C8B5-44B1-BCAA-3DBF0AE6C534}" type="presOf" srcId="{D2328281-64A2-4ED4-9CE1-0BD52CFC30DD}" destId="{241B87D0-DA3B-4186-9533-E3F1C421FA4B}" srcOrd="0" destOrd="0" presId="urn:microsoft.com/office/officeart/2005/8/layout/hList1"/>
    <dgm:cxn modelId="{59EA16D0-DF98-45BC-B75A-411F686A358F}" type="presParOf" srcId="{1CAC4C81-60ED-4032-B264-A3E331A5B324}" destId="{3399F014-F5FE-4FB6-B6ED-496D19B9E08A}" srcOrd="0" destOrd="0" presId="urn:microsoft.com/office/officeart/2005/8/layout/hList1"/>
    <dgm:cxn modelId="{BC8375E0-CD56-4A25-B553-894CD78E1E04}" type="presParOf" srcId="{3399F014-F5FE-4FB6-B6ED-496D19B9E08A}" destId="{F7A8A200-AD64-46C1-BF70-EA19EB458B3D}" srcOrd="0" destOrd="0" presId="urn:microsoft.com/office/officeart/2005/8/layout/hList1"/>
    <dgm:cxn modelId="{B5018DC9-2DEA-44B2-AD09-2875CF628508}" type="presParOf" srcId="{3399F014-F5FE-4FB6-B6ED-496D19B9E08A}" destId="{33F5D6A1-A8D8-4BC3-8971-31045ABE31AB}" srcOrd="1" destOrd="0" presId="urn:microsoft.com/office/officeart/2005/8/layout/hList1"/>
    <dgm:cxn modelId="{096159A6-6032-4310-AC56-355C0BA657AA}" type="presParOf" srcId="{1CAC4C81-60ED-4032-B264-A3E331A5B324}" destId="{B551A25A-A00B-42CC-B163-E07E2E4CC345}" srcOrd="1" destOrd="0" presId="urn:microsoft.com/office/officeart/2005/8/layout/hList1"/>
    <dgm:cxn modelId="{71B7932D-9121-4359-B856-7EA3B0080414}" type="presParOf" srcId="{1CAC4C81-60ED-4032-B264-A3E331A5B324}" destId="{7FA706C7-9E10-4F8F-8F37-4B1F329799F2}" srcOrd="2" destOrd="0" presId="urn:microsoft.com/office/officeart/2005/8/layout/hList1"/>
    <dgm:cxn modelId="{3E8FBF96-7A3E-4674-88AF-AF0D91AA87C2}" type="presParOf" srcId="{7FA706C7-9E10-4F8F-8F37-4B1F329799F2}" destId="{1AF61ADF-2172-4EA0-BE91-D10D59254463}" srcOrd="0" destOrd="0" presId="urn:microsoft.com/office/officeart/2005/8/layout/hList1"/>
    <dgm:cxn modelId="{5E233E79-B00D-45F1-8471-204ACC28905F}" type="presParOf" srcId="{7FA706C7-9E10-4F8F-8F37-4B1F329799F2}" destId="{241B87D0-DA3B-4186-9533-E3F1C421FA4B}" srcOrd="1" destOrd="0" presId="urn:microsoft.com/office/officeart/2005/8/layout/hList1"/>
    <dgm:cxn modelId="{39632A89-73FD-4E52-9E22-3749C8D15D77}" type="presParOf" srcId="{1CAC4C81-60ED-4032-B264-A3E331A5B324}" destId="{A57CFEC5-BB32-4929-A534-5A5462A06B53}" srcOrd="3" destOrd="0" presId="urn:microsoft.com/office/officeart/2005/8/layout/hList1"/>
    <dgm:cxn modelId="{11ED310B-FC5B-442B-AA3C-44F1AB65C320}" type="presParOf" srcId="{1CAC4C81-60ED-4032-B264-A3E331A5B324}" destId="{57F9514B-A47F-4DBC-B183-9B8A9A94D973}" srcOrd="4" destOrd="0" presId="urn:microsoft.com/office/officeart/2005/8/layout/hList1"/>
    <dgm:cxn modelId="{36A1A35D-E5CC-47AB-B392-7727602ADC5C}" type="presParOf" srcId="{57F9514B-A47F-4DBC-B183-9B8A9A94D973}" destId="{A086C878-4378-4463-9834-5BA4FEC06EEE}" srcOrd="0" destOrd="0" presId="urn:microsoft.com/office/officeart/2005/8/layout/hList1"/>
    <dgm:cxn modelId="{ECB9B460-CC2E-43F8-B2A2-4AAC7FED348D}" type="presParOf" srcId="{57F9514B-A47F-4DBC-B183-9B8A9A94D973}" destId="{3845C11E-1679-4254-B95C-5CBECF8C326D}" srcOrd="1" destOrd="0" presId="urn:microsoft.com/office/officeart/2005/8/layout/hList1"/>
    <dgm:cxn modelId="{34BB7710-4938-414F-8BC2-239C2807F8E1}" type="presParOf" srcId="{1CAC4C81-60ED-4032-B264-A3E331A5B324}" destId="{BF7EAFBD-F974-4B76-B7B4-7B4DEB05BF74}" srcOrd="5" destOrd="0" presId="urn:microsoft.com/office/officeart/2005/8/layout/hList1"/>
    <dgm:cxn modelId="{0BC1AEC4-C3D6-4212-9921-0CAC43ADF964}" type="presParOf" srcId="{1CAC4C81-60ED-4032-B264-A3E331A5B324}" destId="{1BB10F46-4E8F-408E-8957-A2EAA32F4228}" srcOrd="6" destOrd="0" presId="urn:microsoft.com/office/officeart/2005/8/layout/hList1"/>
    <dgm:cxn modelId="{4E51122D-D5FC-420D-93BB-1E9AA0C699B1}" type="presParOf" srcId="{1BB10F46-4E8F-408E-8957-A2EAA32F4228}" destId="{14948F6B-F007-4B32-8FA6-54C7C74729EE}" srcOrd="0" destOrd="0" presId="urn:microsoft.com/office/officeart/2005/8/layout/hList1"/>
    <dgm:cxn modelId="{784C232A-6409-496E-8E30-9A13DB0C7F2E}" type="presParOf" srcId="{1BB10F46-4E8F-408E-8957-A2EAA32F4228}" destId="{60CCB6BE-C40D-4BD8-992A-DA60B3B3C9A3}" srcOrd="1" destOrd="0" presId="urn:microsoft.com/office/officeart/2005/8/layout/hList1"/>
    <dgm:cxn modelId="{C5387105-5A3A-4280-AA59-9B675D19D489}" type="presParOf" srcId="{1CAC4C81-60ED-4032-B264-A3E331A5B324}" destId="{6C076EBC-2281-43E7-BE0F-E08E94D803C8}" srcOrd="7" destOrd="0" presId="urn:microsoft.com/office/officeart/2005/8/layout/hList1"/>
    <dgm:cxn modelId="{0E9D759B-18A3-4DA8-8B57-4A550C64F6E2}" type="presParOf" srcId="{1CAC4C81-60ED-4032-B264-A3E331A5B324}" destId="{5A1A6BA1-0AB2-4E2B-8EB1-1EA95ABE7DBE}" srcOrd="8" destOrd="0" presId="urn:microsoft.com/office/officeart/2005/8/layout/hList1"/>
    <dgm:cxn modelId="{98E187C5-034C-4DD6-BE78-2C3ADE3A7118}" type="presParOf" srcId="{5A1A6BA1-0AB2-4E2B-8EB1-1EA95ABE7DBE}" destId="{4DC70B4B-1317-432F-9FF2-C0B5B90EE6F6}" srcOrd="0" destOrd="0" presId="urn:microsoft.com/office/officeart/2005/8/layout/hList1"/>
    <dgm:cxn modelId="{218C17C1-289B-492A-89AC-EE0A0B7EA288}" type="presParOf" srcId="{5A1A6BA1-0AB2-4E2B-8EB1-1EA95ABE7DBE}" destId="{D7B42C3F-FE4D-47C0-A31D-A975D662F21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CE3F2D5-1B27-479E-A151-44D4015F99C3}" type="doc">
      <dgm:prSet loTypeId="urn:microsoft.com/office/officeart/2005/8/layout/equation2" loCatId="process" qsTypeId="urn:microsoft.com/office/officeart/2005/8/quickstyle/simple1" qsCatId="simple" csTypeId="urn:microsoft.com/office/officeart/2005/8/colors/colorful4" csCatId="colorful" phldr="1"/>
      <dgm:spPr/>
    </dgm:pt>
    <dgm:pt modelId="{777C7ED0-839D-4CD2-BA46-83678ADEF8D1}">
      <dgm:prSet phldrT="[Texto]"/>
      <dgm:spPr/>
      <dgm:t>
        <a:bodyPr/>
        <a:lstStyle/>
        <a:p>
          <a:r>
            <a:rPr lang="pt-BR" b="1"/>
            <a:t>Espécie</a:t>
          </a:r>
        </a:p>
      </dgm:t>
    </dgm:pt>
    <dgm:pt modelId="{B3C1BAE6-FC6B-4FEB-8A79-EF0AA38311D6}" type="parTrans" cxnId="{3926015D-CA66-4738-A18A-563E2C3619E8}">
      <dgm:prSet/>
      <dgm:spPr/>
      <dgm:t>
        <a:bodyPr/>
        <a:lstStyle/>
        <a:p>
          <a:endParaRPr lang="pt-BR"/>
        </a:p>
      </dgm:t>
    </dgm:pt>
    <dgm:pt modelId="{352D3E05-17BE-41D6-A8BA-21AD6656BF6D}" type="sibTrans" cxnId="{3926015D-CA66-4738-A18A-563E2C3619E8}">
      <dgm:prSet/>
      <dgm:spPr/>
      <dgm:t>
        <a:bodyPr/>
        <a:lstStyle/>
        <a:p>
          <a:endParaRPr lang="pt-BR"/>
        </a:p>
      </dgm:t>
    </dgm:pt>
    <dgm:pt modelId="{FD55AA94-268E-4811-BD28-CFB3CA13C92F}">
      <dgm:prSet phldrT="[Texto]"/>
      <dgm:spPr/>
      <dgm:t>
        <a:bodyPr/>
        <a:lstStyle/>
        <a:p>
          <a:r>
            <a:rPr lang="pt-BR" b="1"/>
            <a:t>Verbo</a:t>
          </a:r>
        </a:p>
      </dgm:t>
    </dgm:pt>
    <dgm:pt modelId="{C2E7920A-D431-4C3A-93E6-2100C4A64769}" type="parTrans" cxnId="{E1868574-1FF0-4033-9BA5-EB6D289D2D7C}">
      <dgm:prSet/>
      <dgm:spPr/>
      <dgm:t>
        <a:bodyPr/>
        <a:lstStyle/>
        <a:p>
          <a:endParaRPr lang="pt-BR"/>
        </a:p>
      </dgm:t>
    </dgm:pt>
    <dgm:pt modelId="{C2188E46-ABF1-419E-A10F-9B0257486593}" type="sibTrans" cxnId="{E1868574-1FF0-4033-9BA5-EB6D289D2D7C}">
      <dgm:prSet/>
      <dgm:spPr/>
      <dgm:t>
        <a:bodyPr/>
        <a:lstStyle/>
        <a:p>
          <a:endParaRPr lang="pt-BR"/>
        </a:p>
      </dgm:t>
    </dgm:pt>
    <dgm:pt modelId="{3CAF9463-D41D-4C0C-AC34-3F3669CE2FD6}">
      <dgm:prSet phldrT="[Texto]"/>
      <dgm:spPr/>
      <dgm:t>
        <a:bodyPr/>
        <a:lstStyle/>
        <a:p>
          <a:r>
            <a:rPr lang="pt-BR"/>
            <a:t>Tipologia documental</a:t>
          </a:r>
        </a:p>
      </dgm:t>
    </dgm:pt>
    <dgm:pt modelId="{61994EE6-C4C0-4C58-A119-33E71B6F0045}" type="parTrans" cxnId="{1D3CBF83-3916-4090-A2E6-27D73AE64471}">
      <dgm:prSet/>
      <dgm:spPr/>
      <dgm:t>
        <a:bodyPr/>
        <a:lstStyle/>
        <a:p>
          <a:endParaRPr lang="pt-BR"/>
        </a:p>
      </dgm:t>
    </dgm:pt>
    <dgm:pt modelId="{7BC2F190-9AD8-4142-8410-D7C6D601C575}" type="sibTrans" cxnId="{1D3CBF83-3916-4090-A2E6-27D73AE64471}">
      <dgm:prSet/>
      <dgm:spPr/>
      <dgm:t>
        <a:bodyPr/>
        <a:lstStyle/>
        <a:p>
          <a:endParaRPr lang="pt-BR"/>
        </a:p>
      </dgm:t>
    </dgm:pt>
    <dgm:pt modelId="{733391E5-06A0-451B-910F-75C4184ADD1D}">
      <dgm:prSet phldrT="[Texto]"/>
      <dgm:spPr/>
      <dgm:t>
        <a:bodyPr/>
        <a:lstStyle/>
        <a:p>
          <a:r>
            <a:rPr lang="pt-BR" b="1"/>
            <a:t>Objeto</a:t>
          </a:r>
        </a:p>
      </dgm:t>
    </dgm:pt>
    <dgm:pt modelId="{5DA34D9C-748B-4B6C-81D7-825207712D16}" type="parTrans" cxnId="{E4B885E2-BFD0-4847-A029-6C39E2B5D6CB}">
      <dgm:prSet/>
      <dgm:spPr/>
      <dgm:t>
        <a:bodyPr/>
        <a:lstStyle/>
        <a:p>
          <a:endParaRPr lang="pt-BR"/>
        </a:p>
      </dgm:t>
    </dgm:pt>
    <dgm:pt modelId="{44C5C5A1-B32E-4AF7-90A2-38637DE1CA14}" type="sibTrans" cxnId="{E4B885E2-BFD0-4847-A029-6C39E2B5D6CB}">
      <dgm:prSet/>
      <dgm:spPr/>
      <dgm:t>
        <a:bodyPr/>
        <a:lstStyle/>
        <a:p>
          <a:endParaRPr lang="pt-BR"/>
        </a:p>
      </dgm:t>
    </dgm:pt>
    <dgm:pt modelId="{530451CB-3202-4B37-AF3D-E60B97575683}" type="pres">
      <dgm:prSet presAssocID="{7CE3F2D5-1B27-479E-A151-44D4015F99C3}" presName="Name0" presStyleCnt="0">
        <dgm:presLayoutVars>
          <dgm:dir/>
          <dgm:resizeHandles val="exact"/>
        </dgm:presLayoutVars>
      </dgm:prSet>
      <dgm:spPr/>
    </dgm:pt>
    <dgm:pt modelId="{4FA50A54-6C9B-4B1B-A241-12AC2EB0E756}" type="pres">
      <dgm:prSet presAssocID="{7CE3F2D5-1B27-479E-A151-44D4015F99C3}" presName="vNodes" presStyleCnt="0"/>
      <dgm:spPr/>
    </dgm:pt>
    <dgm:pt modelId="{7D7495D5-1374-40CC-B160-64BD51B8AE77}" type="pres">
      <dgm:prSet presAssocID="{777C7ED0-839D-4CD2-BA46-83678ADEF8D1}" presName="node" presStyleLbl="node1" presStyleIdx="0" presStyleCnt="4">
        <dgm:presLayoutVars>
          <dgm:bulletEnabled val="1"/>
        </dgm:presLayoutVars>
      </dgm:prSet>
      <dgm:spPr/>
    </dgm:pt>
    <dgm:pt modelId="{CE036771-AB42-4621-8A90-B75A87EADB27}" type="pres">
      <dgm:prSet presAssocID="{352D3E05-17BE-41D6-A8BA-21AD6656BF6D}" presName="spacerT" presStyleCnt="0"/>
      <dgm:spPr/>
    </dgm:pt>
    <dgm:pt modelId="{32420244-AEB5-4036-9537-7A6C2B664FEC}" type="pres">
      <dgm:prSet presAssocID="{352D3E05-17BE-41D6-A8BA-21AD6656BF6D}" presName="sibTrans" presStyleLbl="sibTrans2D1" presStyleIdx="0" presStyleCnt="3"/>
      <dgm:spPr/>
    </dgm:pt>
    <dgm:pt modelId="{9B51F45A-ED11-47A8-BB2D-7C7FE721B6DA}" type="pres">
      <dgm:prSet presAssocID="{352D3E05-17BE-41D6-A8BA-21AD6656BF6D}" presName="spacerB" presStyleCnt="0"/>
      <dgm:spPr/>
    </dgm:pt>
    <dgm:pt modelId="{984B3F4E-C6F9-44C1-9DF4-15060114C477}" type="pres">
      <dgm:prSet presAssocID="{FD55AA94-268E-4811-BD28-CFB3CA13C92F}" presName="node" presStyleLbl="node1" presStyleIdx="1" presStyleCnt="4">
        <dgm:presLayoutVars>
          <dgm:bulletEnabled val="1"/>
        </dgm:presLayoutVars>
      </dgm:prSet>
      <dgm:spPr/>
    </dgm:pt>
    <dgm:pt modelId="{20CBD464-169E-43E0-B7B0-75B2C704133F}" type="pres">
      <dgm:prSet presAssocID="{C2188E46-ABF1-419E-A10F-9B0257486593}" presName="spacerT" presStyleCnt="0"/>
      <dgm:spPr/>
    </dgm:pt>
    <dgm:pt modelId="{B11F5E94-C27A-430B-922B-12884953E19F}" type="pres">
      <dgm:prSet presAssocID="{C2188E46-ABF1-419E-A10F-9B0257486593}" presName="sibTrans" presStyleLbl="sibTrans2D1" presStyleIdx="1" presStyleCnt="3"/>
      <dgm:spPr/>
    </dgm:pt>
    <dgm:pt modelId="{9FB9E7A8-DF04-41B1-AD69-CBF8EBCC797F}" type="pres">
      <dgm:prSet presAssocID="{C2188E46-ABF1-419E-A10F-9B0257486593}" presName="spacerB" presStyleCnt="0"/>
      <dgm:spPr/>
    </dgm:pt>
    <dgm:pt modelId="{3B8F0F21-6620-42CF-8B1B-F1F7491C69A5}" type="pres">
      <dgm:prSet presAssocID="{733391E5-06A0-451B-910F-75C4184ADD1D}" presName="node" presStyleLbl="node1" presStyleIdx="2" presStyleCnt="4">
        <dgm:presLayoutVars>
          <dgm:bulletEnabled val="1"/>
        </dgm:presLayoutVars>
      </dgm:prSet>
      <dgm:spPr/>
    </dgm:pt>
    <dgm:pt modelId="{26B95091-7FEC-4D0D-9434-43236E3E534C}" type="pres">
      <dgm:prSet presAssocID="{7CE3F2D5-1B27-479E-A151-44D4015F99C3}" presName="sibTransLast" presStyleLbl="sibTrans2D1" presStyleIdx="2" presStyleCnt="3"/>
      <dgm:spPr/>
    </dgm:pt>
    <dgm:pt modelId="{B532BB4C-94B6-4E1A-9572-FBC042E10516}" type="pres">
      <dgm:prSet presAssocID="{7CE3F2D5-1B27-479E-A151-44D4015F99C3}" presName="connectorText" presStyleLbl="sibTrans2D1" presStyleIdx="2" presStyleCnt="3"/>
      <dgm:spPr/>
    </dgm:pt>
    <dgm:pt modelId="{2096AEDB-484D-43EF-AFF3-98CF8BFA1C02}" type="pres">
      <dgm:prSet presAssocID="{7CE3F2D5-1B27-479E-A151-44D4015F99C3}" presName="lastNode" presStyleLbl="node1" presStyleIdx="3" presStyleCnt="4">
        <dgm:presLayoutVars>
          <dgm:bulletEnabled val="1"/>
        </dgm:presLayoutVars>
      </dgm:prSet>
      <dgm:spPr/>
    </dgm:pt>
  </dgm:ptLst>
  <dgm:cxnLst>
    <dgm:cxn modelId="{E6F10B2A-0D8E-4C47-9FAD-FCE811F3FF43}" type="presOf" srcId="{C2188E46-ABF1-419E-A10F-9B0257486593}" destId="{B11F5E94-C27A-430B-922B-12884953E19F}" srcOrd="0" destOrd="0" presId="urn:microsoft.com/office/officeart/2005/8/layout/equation2"/>
    <dgm:cxn modelId="{0029BD3B-191F-44E1-ADD2-78D984917A7B}" type="presOf" srcId="{352D3E05-17BE-41D6-A8BA-21AD6656BF6D}" destId="{32420244-AEB5-4036-9537-7A6C2B664FEC}" srcOrd="0" destOrd="0" presId="urn:microsoft.com/office/officeart/2005/8/layout/equation2"/>
    <dgm:cxn modelId="{3926015D-CA66-4738-A18A-563E2C3619E8}" srcId="{7CE3F2D5-1B27-479E-A151-44D4015F99C3}" destId="{777C7ED0-839D-4CD2-BA46-83678ADEF8D1}" srcOrd="0" destOrd="0" parTransId="{B3C1BAE6-FC6B-4FEB-8A79-EF0AA38311D6}" sibTransId="{352D3E05-17BE-41D6-A8BA-21AD6656BF6D}"/>
    <dgm:cxn modelId="{8ECA9042-7A27-41D9-A5DD-F0D09431CC7A}" type="presOf" srcId="{3CAF9463-D41D-4C0C-AC34-3F3669CE2FD6}" destId="{2096AEDB-484D-43EF-AFF3-98CF8BFA1C02}" srcOrd="0" destOrd="0" presId="urn:microsoft.com/office/officeart/2005/8/layout/equation2"/>
    <dgm:cxn modelId="{E1868574-1FF0-4033-9BA5-EB6D289D2D7C}" srcId="{7CE3F2D5-1B27-479E-A151-44D4015F99C3}" destId="{FD55AA94-268E-4811-BD28-CFB3CA13C92F}" srcOrd="1" destOrd="0" parTransId="{C2E7920A-D431-4C3A-93E6-2100C4A64769}" sibTransId="{C2188E46-ABF1-419E-A10F-9B0257486593}"/>
    <dgm:cxn modelId="{74834283-BD30-4931-8901-2DBFB631FA41}" type="presOf" srcId="{44C5C5A1-B32E-4AF7-90A2-38637DE1CA14}" destId="{B532BB4C-94B6-4E1A-9572-FBC042E10516}" srcOrd="1" destOrd="0" presId="urn:microsoft.com/office/officeart/2005/8/layout/equation2"/>
    <dgm:cxn modelId="{1D3CBF83-3916-4090-A2E6-27D73AE64471}" srcId="{7CE3F2D5-1B27-479E-A151-44D4015F99C3}" destId="{3CAF9463-D41D-4C0C-AC34-3F3669CE2FD6}" srcOrd="3" destOrd="0" parTransId="{61994EE6-C4C0-4C58-A119-33E71B6F0045}" sibTransId="{7BC2F190-9AD8-4142-8410-D7C6D601C575}"/>
    <dgm:cxn modelId="{8E24EFA5-97D2-4F64-AAC4-93580E3F66BB}" type="presOf" srcId="{7CE3F2D5-1B27-479E-A151-44D4015F99C3}" destId="{530451CB-3202-4B37-AF3D-E60B97575683}" srcOrd="0" destOrd="0" presId="urn:microsoft.com/office/officeart/2005/8/layout/equation2"/>
    <dgm:cxn modelId="{4A4268C6-BEB0-4EF2-A1EA-0AAD50C7E861}" type="presOf" srcId="{FD55AA94-268E-4811-BD28-CFB3CA13C92F}" destId="{984B3F4E-C6F9-44C1-9DF4-15060114C477}" srcOrd="0" destOrd="0" presId="urn:microsoft.com/office/officeart/2005/8/layout/equation2"/>
    <dgm:cxn modelId="{7D7A53D0-2D51-4162-B48D-A047E52979B0}" type="presOf" srcId="{44C5C5A1-B32E-4AF7-90A2-38637DE1CA14}" destId="{26B95091-7FEC-4D0D-9434-43236E3E534C}" srcOrd="0" destOrd="0" presId="urn:microsoft.com/office/officeart/2005/8/layout/equation2"/>
    <dgm:cxn modelId="{E4B885E2-BFD0-4847-A029-6C39E2B5D6CB}" srcId="{7CE3F2D5-1B27-479E-A151-44D4015F99C3}" destId="{733391E5-06A0-451B-910F-75C4184ADD1D}" srcOrd="2" destOrd="0" parTransId="{5DA34D9C-748B-4B6C-81D7-825207712D16}" sibTransId="{44C5C5A1-B32E-4AF7-90A2-38637DE1CA14}"/>
    <dgm:cxn modelId="{6B1D47ED-3C5F-4B42-98B1-31A344BB1735}" type="presOf" srcId="{733391E5-06A0-451B-910F-75C4184ADD1D}" destId="{3B8F0F21-6620-42CF-8B1B-F1F7491C69A5}" srcOrd="0" destOrd="0" presId="urn:microsoft.com/office/officeart/2005/8/layout/equation2"/>
    <dgm:cxn modelId="{FD3867F8-981A-4D35-B009-4DD5B2ECA618}" type="presOf" srcId="{777C7ED0-839D-4CD2-BA46-83678ADEF8D1}" destId="{7D7495D5-1374-40CC-B160-64BD51B8AE77}" srcOrd="0" destOrd="0" presId="urn:microsoft.com/office/officeart/2005/8/layout/equation2"/>
    <dgm:cxn modelId="{9000F3BC-00A7-41E9-A847-CE9E33BF8276}" type="presParOf" srcId="{530451CB-3202-4B37-AF3D-E60B97575683}" destId="{4FA50A54-6C9B-4B1B-A241-12AC2EB0E756}" srcOrd="0" destOrd="0" presId="urn:microsoft.com/office/officeart/2005/8/layout/equation2"/>
    <dgm:cxn modelId="{359367D9-83C7-4A9F-86D2-EC2519CE724D}" type="presParOf" srcId="{4FA50A54-6C9B-4B1B-A241-12AC2EB0E756}" destId="{7D7495D5-1374-40CC-B160-64BD51B8AE77}" srcOrd="0" destOrd="0" presId="urn:microsoft.com/office/officeart/2005/8/layout/equation2"/>
    <dgm:cxn modelId="{4C1E61FD-9C51-44D8-A887-7A82DF0460D9}" type="presParOf" srcId="{4FA50A54-6C9B-4B1B-A241-12AC2EB0E756}" destId="{CE036771-AB42-4621-8A90-B75A87EADB27}" srcOrd="1" destOrd="0" presId="urn:microsoft.com/office/officeart/2005/8/layout/equation2"/>
    <dgm:cxn modelId="{2945ABEB-B772-454C-A66B-BFCEE5654FA6}" type="presParOf" srcId="{4FA50A54-6C9B-4B1B-A241-12AC2EB0E756}" destId="{32420244-AEB5-4036-9537-7A6C2B664FEC}" srcOrd="2" destOrd="0" presId="urn:microsoft.com/office/officeart/2005/8/layout/equation2"/>
    <dgm:cxn modelId="{71AECE7D-FA8A-42C0-98D6-0528CDDD0BCC}" type="presParOf" srcId="{4FA50A54-6C9B-4B1B-A241-12AC2EB0E756}" destId="{9B51F45A-ED11-47A8-BB2D-7C7FE721B6DA}" srcOrd="3" destOrd="0" presId="urn:microsoft.com/office/officeart/2005/8/layout/equation2"/>
    <dgm:cxn modelId="{34538941-8EB5-47A0-BF1E-B5F440FC4CCA}" type="presParOf" srcId="{4FA50A54-6C9B-4B1B-A241-12AC2EB0E756}" destId="{984B3F4E-C6F9-44C1-9DF4-15060114C477}" srcOrd="4" destOrd="0" presId="urn:microsoft.com/office/officeart/2005/8/layout/equation2"/>
    <dgm:cxn modelId="{CA027A66-B60C-4002-9543-D73386189F5B}" type="presParOf" srcId="{4FA50A54-6C9B-4B1B-A241-12AC2EB0E756}" destId="{20CBD464-169E-43E0-B7B0-75B2C704133F}" srcOrd="5" destOrd="0" presId="urn:microsoft.com/office/officeart/2005/8/layout/equation2"/>
    <dgm:cxn modelId="{4E84B519-A327-4A3D-BC74-44AC1D3A3BD9}" type="presParOf" srcId="{4FA50A54-6C9B-4B1B-A241-12AC2EB0E756}" destId="{B11F5E94-C27A-430B-922B-12884953E19F}" srcOrd="6" destOrd="0" presId="urn:microsoft.com/office/officeart/2005/8/layout/equation2"/>
    <dgm:cxn modelId="{FB0B88A8-3787-4AF9-93D6-543821816105}" type="presParOf" srcId="{4FA50A54-6C9B-4B1B-A241-12AC2EB0E756}" destId="{9FB9E7A8-DF04-41B1-AD69-CBF8EBCC797F}" srcOrd="7" destOrd="0" presId="urn:microsoft.com/office/officeart/2005/8/layout/equation2"/>
    <dgm:cxn modelId="{E4101AC7-146C-41E6-9117-A7D329125676}" type="presParOf" srcId="{4FA50A54-6C9B-4B1B-A241-12AC2EB0E756}" destId="{3B8F0F21-6620-42CF-8B1B-F1F7491C69A5}" srcOrd="8" destOrd="0" presId="urn:microsoft.com/office/officeart/2005/8/layout/equation2"/>
    <dgm:cxn modelId="{D7529D1A-F59B-4F7D-8CA2-21A9D3C4021A}" type="presParOf" srcId="{530451CB-3202-4B37-AF3D-E60B97575683}" destId="{26B95091-7FEC-4D0D-9434-43236E3E534C}" srcOrd="1" destOrd="0" presId="urn:microsoft.com/office/officeart/2005/8/layout/equation2"/>
    <dgm:cxn modelId="{C28B7FB3-1211-45B7-815A-74886FD2CD03}" type="presParOf" srcId="{26B95091-7FEC-4D0D-9434-43236E3E534C}" destId="{B532BB4C-94B6-4E1A-9572-FBC042E10516}" srcOrd="0" destOrd="0" presId="urn:microsoft.com/office/officeart/2005/8/layout/equation2"/>
    <dgm:cxn modelId="{4A5C1BA8-7D7C-4903-8170-9E2D45DD209C}" type="presParOf" srcId="{530451CB-3202-4B37-AF3D-E60B97575683}" destId="{2096AEDB-484D-43EF-AFF3-98CF8BFA1C02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CE3F2D5-1B27-479E-A151-44D4015F99C3}" type="doc">
      <dgm:prSet loTypeId="urn:microsoft.com/office/officeart/2005/8/layout/equation2" loCatId="process" qsTypeId="urn:microsoft.com/office/officeart/2005/8/quickstyle/simple1" qsCatId="simple" csTypeId="urn:microsoft.com/office/officeart/2005/8/colors/colorful4" csCatId="colorful" phldr="1"/>
      <dgm:spPr/>
    </dgm:pt>
    <dgm:pt modelId="{777C7ED0-839D-4CD2-BA46-83678ADEF8D1}">
      <dgm:prSet phldrT="[Texto]" custT="1"/>
      <dgm:spPr/>
      <dgm:t>
        <a:bodyPr/>
        <a:lstStyle/>
        <a:p>
          <a:r>
            <a:rPr lang="pt-BR" sz="1400" b="1"/>
            <a:t>Processo</a:t>
          </a:r>
          <a:endParaRPr lang="pt-BR" sz="2400" b="1"/>
        </a:p>
      </dgm:t>
    </dgm:pt>
    <dgm:pt modelId="{B3C1BAE6-FC6B-4FEB-8A79-EF0AA38311D6}" type="parTrans" cxnId="{3926015D-CA66-4738-A18A-563E2C3619E8}">
      <dgm:prSet/>
      <dgm:spPr/>
      <dgm:t>
        <a:bodyPr/>
        <a:lstStyle/>
        <a:p>
          <a:endParaRPr lang="pt-BR"/>
        </a:p>
      </dgm:t>
    </dgm:pt>
    <dgm:pt modelId="{352D3E05-17BE-41D6-A8BA-21AD6656BF6D}" type="sibTrans" cxnId="{3926015D-CA66-4738-A18A-563E2C3619E8}">
      <dgm:prSet/>
      <dgm:spPr/>
      <dgm:t>
        <a:bodyPr/>
        <a:lstStyle/>
        <a:p>
          <a:endParaRPr lang="pt-BR"/>
        </a:p>
      </dgm:t>
    </dgm:pt>
    <dgm:pt modelId="{3CAF9463-D41D-4C0C-AC34-3F3669CE2FD6}">
      <dgm:prSet phldrT="[Texto]"/>
      <dgm:spPr/>
      <dgm:t>
        <a:bodyPr/>
        <a:lstStyle/>
        <a:p>
          <a:r>
            <a:rPr lang="pt-BR" b="1"/>
            <a:t>Tipologia documental</a:t>
          </a:r>
        </a:p>
      </dgm:t>
    </dgm:pt>
    <dgm:pt modelId="{61994EE6-C4C0-4C58-A119-33E71B6F0045}" type="parTrans" cxnId="{1D3CBF83-3916-4090-A2E6-27D73AE64471}">
      <dgm:prSet/>
      <dgm:spPr/>
      <dgm:t>
        <a:bodyPr/>
        <a:lstStyle/>
        <a:p>
          <a:endParaRPr lang="pt-BR"/>
        </a:p>
      </dgm:t>
    </dgm:pt>
    <dgm:pt modelId="{7BC2F190-9AD8-4142-8410-D7C6D601C575}" type="sibTrans" cxnId="{1D3CBF83-3916-4090-A2E6-27D73AE64471}">
      <dgm:prSet/>
      <dgm:spPr/>
      <dgm:t>
        <a:bodyPr/>
        <a:lstStyle/>
        <a:p>
          <a:endParaRPr lang="pt-BR"/>
        </a:p>
      </dgm:t>
    </dgm:pt>
    <dgm:pt modelId="{733391E5-06A0-451B-910F-75C4184ADD1D}">
      <dgm:prSet phldrT="[Texto]" custT="1"/>
      <dgm:spPr/>
      <dgm:t>
        <a:bodyPr/>
        <a:lstStyle/>
        <a:p>
          <a:r>
            <a:rPr lang="pt-BR" sz="1400" b="1"/>
            <a:t>De Benefício Fiscal</a:t>
          </a:r>
        </a:p>
      </dgm:t>
    </dgm:pt>
    <dgm:pt modelId="{5DA34D9C-748B-4B6C-81D7-825207712D16}" type="parTrans" cxnId="{E4B885E2-BFD0-4847-A029-6C39E2B5D6CB}">
      <dgm:prSet/>
      <dgm:spPr/>
      <dgm:t>
        <a:bodyPr/>
        <a:lstStyle/>
        <a:p>
          <a:endParaRPr lang="pt-BR"/>
        </a:p>
      </dgm:t>
    </dgm:pt>
    <dgm:pt modelId="{44C5C5A1-B32E-4AF7-90A2-38637DE1CA14}" type="sibTrans" cxnId="{E4B885E2-BFD0-4847-A029-6C39E2B5D6CB}">
      <dgm:prSet/>
      <dgm:spPr/>
      <dgm:t>
        <a:bodyPr/>
        <a:lstStyle/>
        <a:p>
          <a:endParaRPr lang="pt-BR"/>
        </a:p>
      </dgm:t>
    </dgm:pt>
    <dgm:pt modelId="{37281738-4C31-4820-A987-29D9FEC0962A}">
      <dgm:prSet phldrT="[Texto]" custT="1"/>
      <dgm:spPr/>
      <dgm:t>
        <a:bodyPr/>
        <a:lstStyle/>
        <a:p>
          <a:r>
            <a:rPr lang="pt-BR" sz="1200" b="1"/>
            <a:t>De </a:t>
          </a:r>
          <a:r>
            <a:rPr lang="pt-BR" sz="1400" b="1"/>
            <a:t>concessão</a:t>
          </a:r>
          <a:endParaRPr lang="pt-BR" sz="1200" b="1"/>
        </a:p>
      </dgm:t>
    </dgm:pt>
    <dgm:pt modelId="{5A08E9F9-B3DB-4AA9-AAB0-E4005FC7CB30}" type="parTrans" cxnId="{304B16A2-4F77-4B76-85EA-B451FC8C8615}">
      <dgm:prSet/>
      <dgm:spPr/>
      <dgm:t>
        <a:bodyPr/>
        <a:lstStyle/>
        <a:p>
          <a:endParaRPr lang="pt-BR"/>
        </a:p>
      </dgm:t>
    </dgm:pt>
    <dgm:pt modelId="{43B161D5-D1A0-493F-B76A-D5452D57D81E}" type="sibTrans" cxnId="{304B16A2-4F77-4B76-85EA-B451FC8C8615}">
      <dgm:prSet/>
      <dgm:spPr/>
      <dgm:t>
        <a:bodyPr/>
        <a:lstStyle/>
        <a:p>
          <a:endParaRPr lang="pt-BR"/>
        </a:p>
      </dgm:t>
    </dgm:pt>
    <dgm:pt modelId="{530451CB-3202-4B37-AF3D-E60B97575683}" type="pres">
      <dgm:prSet presAssocID="{7CE3F2D5-1B27-479E-A151-44D4015F99C3}" presName="Name0" presStyleCnt="0">
        <dgm:presLayoutVars>
          <dgm:dir/>
          <dgm:resizeHandles val="exact"/>
        </dgm:presLayoutVars>
      </dgm:prSet>
      <dgm:spPr/>
    </dgm:pt>
    <dgm:pt modelId="{4FA50A54-6C9B-4B1B-A241-12AC2EB0E756}" type="pres">
      <dgm:prSet presAssocID="{7CE3F2D5-1B27-479E-A151-44D4015F99C3}" presName="vNodes" presStyleCnt="0"/>
      <dgm:spPr/>
    </dgm:pt>
    <dgm:pt modelId="{7D7495D5-1374-40CC-B160-64BD51B8AE77}" type="pres">
      <dgm:prSet presAssocID="{777C7ED0-839D-4CD2-BA46-83678ADEF8D1}" presName="node" presStyleLbl="node1" presStyleIdx="0" presStyleCnt="4">
        <dgm:presLayoutVars>
          <dgm:bulletEnabled val="1"/>
        </dgm:presLayoutVars>
      </dgm:prSet>
      <dgm:spPr/>
    </dgm:pt>
    <dgm:pt modelId="{CE036771-AB42-4621-8A90-B75A87EADB27}" type="pres">
      <dgm:prSet presAssocID="{352D3E05-17BE-41D6-A8BA-21AD6656BF6D}" presName="spacerT" presStyleCnt="0"/>
      <dgm:spPr/>
    </dgm:pt>
    <dgm:pt modelId="{32420244-AEB5-4036-9537-7A6C2B664FEC}" type="pres">
      <dgm:prSet presAssocID="{352D3E05-17BE-41D6-A8BA-21AD6656BF6D}" presName="sibTrans" presStyleLbl="sibTrans2D1" presStyleIdx="0" presStyleCnt="3"/>
      <dgm:spPr/>
    </dgm:pt>
    <dgm:pt modelId="{9B51F45A-ED11-47A8-BB2D-7C7FE721B6DA}" type="pres">
      <dgm:prSet presAssocID="{352D3E05-17BE-41D6-A8BA-21AD6656BF6D}" presName="spacerB" presStyleCnt="0"/>
      <dgm:spPr/>
    </dgm:pt>
    <dgm:pt modelId="{F68F2AC9-1256-44B9-A3AC-506AAFF94569}" type="pres">
      <dgm:prSet presAssocID="{37281738-4C31-4820-A987-29D9FEC0962A}" presName="node" presStyleLbl="node1" presStyleIdx="1" presStyleCnt="4">
        <dgm:presLayoutVars>
          <dgm:bulletEnabled val="1"/>
        </dgm:presLayoutVars>
      </dgm:prSet>
      <dgm:spPr/>
    </dgm:pt>
    <dgm:pt modelId="{31100FE4-942B-4FCD-8C3A-42EE9397BDAD}" type="pres">
      <dgm:prSet presAssocID="{43B161D5-D1A0-493F-B76A-D5452D57D81E}" presName="spacerT" presStyleCnt="0"/>
      <dgm:spPr/>
    </dgm:pt>
    <dgm:pt modelId="{B37C4EAA-84B1-4BF9-A1B7-9AA2E14E3EE7}" type="pres">
      <dgm:prSet presAssocID="{43B161D5-D1A0-493F-B76A-D5452D57D81E}" presName="sibTrans" presStyleLbl="sibTrans2D1" presStyleIdx="1" presStyleCnt="3"/>
      <dgm:spPr/>
    </dgm:pt>
    <dgm:pt modelId="{6297F972-62B2-4179-B51D-2F6F1941C60C}" type="pres">
      <dgm:prSet presAssocID="{43B161D5-D1A0-493F-B76A-D5452D57D81E}" presName="spacerB" presStyleCnt="0"/>
      <dgm:spPr/>
    </dgm:pt>
    <dgm:pt modelId="{3B8F0F21-6620-42CF-8B1B-F1F7491C69A5}" type="pres">
      <dgm:prSet presAssocID="{733391E5-06A0-451B-910F-75C4184ADD1D}" presName="node" presStyleLbl="node1" presStyleIdx="2" presStyleCnt="4">
        <dgm:presLayoutVars>
          <dgm:bulletEnabled val="1"/>
        </dgm:presLayoutVars>
      </dgm:prSet>
      <dgm:spPr/>
    </dgm:pt>
    <dgm:pt modelId="{26B95091-7FEC-4D0D-9434-43236E3E534C}" type="pres">
      <dgm:prSet presAssocID="{7CE3F2D5-1B27-479E-A151-44D4015F99C3}" presName="sibTransLast" presStyleLbl="sibTrans2D1" presStyleIdx="2" presStyleCnt="3"/>
      <dgm:spPr/>
    </dgm:pt>
    <dgm:pt modelId="{B532BB4C-94B6-4E1A-9572-FBC042E10516}" type="pres">
      <dgm:prSet presAssocID="{7CE3F2D5-1B27-479E-A151-44D4015F99C3}" presName="connectorText" presStyleLbl="sibTrans2D1" presStyleIdx="2" presStyleCnt="3"/>
      <dgm:spPr/>
    </dgm:pt>
    <dgm:pt modelId="{2096AEDB-484D-43EF-AFF3-98CF8BFA1C02}" type="pres">
      <dgm:prSet presAssocID="{7CE3F2D5-1B27-479E-A151-44D4015F99C3}" presName="lastNode" presStyleLbl="node1" presStyleIdx="3" presStyleCnt="4">
        <dgm:presLayoutVars>
          <dgm:bulletEnabled val="1"/>
        </dgm:presLayoutVars>
      </dgm:prSet>
      <dgm:spPr/>
    </dgm:pt>
  </dgm:ptLst>
  <dgm:cxnLst>
    <dgm:cxn modelId="{DF6F5622-1247-421A-9147-9132407A4F65}" type="presOf" srcId="{43B161D5-D1A0-493F-B76A-D5452D57D81E}" destId="{B37C4EAA-84B1-4BF9-A1B7-9AA2E14E3EE7}" srcOrd="0" destOrd="0" presId="urn:microsoft.com/office/officeart/2005/8/layout/equation2"/>
    <dgm:cxn modelId="{0029BD3B-191F-44E1-ADD2-78D984917A7B}" type="presOf" srcId="{352D3E05-17BE-41D6-A8BA-21AD6656BF6D}" destId="{32420244-AEB5-4036-9537-7A6C2B664FEC}" srcOrd="0" destOrd="0" presId="urn:microsoft.com/office/officeart/2005/8/layout/equation2"/>
    <dgm:cxn modelId="{3926015D-CA66-4738-A18A-563E2C3619E8}" srcId="{7CE3F2D5-1B27-479E-A151-44D4015F99C3}" destId="{777C7ED0-839D-4CD2-BA46-83678ADEF8D1}" srcOrd="0" destOrd="0" parTransId="{B3C1BAE6-FC6B-4FEB-8A79-EF0AA38311D6}" sibTransId="{352D3E05-17BE-41D6-A8BA-21AD6656BF6D}"/>
    <dgm:cxn modelId="{8ECA9042-7A27-41D9-A5DD-F0D09431CC7A}" type="presOf" srcId="{3CAF9463-D41D-4C0C-AC34-3F3669CE2FD6}" destId="{2096AEDB-484D-43EF-AFF3-98CF8BFA1C02}" srcOrd="0" destOrd="0" presId="urn:microsoft.com/office/officeart/2005/8/layout/equation2"/>
    <dgm:cxn modelId="{632D4448-188F-454D-9E37-2D8C197114FF}" type="presOf" srcId="{37281738-4C31-4820-A987-29D9FEC0962A}" destId="{F68F2AC9-1256-44B9-A3AC-506AAFF94569}" srcOrd="0" destOrd="0" presId="urn:microsoft.com/office/officeart/2005/8/layout/equation2"/>
    <dgm:cxn modelId="{74834283-BD30-4931-8901-2DBFB631FA41}" type="presOf" srcId="{44C5C5A1-B32E-4AF7-90A2-38637DE1CA14}" destId="{B532BB4C-94B6-4E1A-9572-FBC042E10516}" srcOrd="1" destOrd="0" presId="urn:microsoft.com/office/officeart/2005/8/layout/equation2"/>
    <dgm:cxn modelId="{1D3CBF83-3916-4090-A2E6-27D73AE64471}" srcId="{7CE3F2D5-1B27-479E-A151-44D4015F99C3}" destId="{3CAF9463-D41D-4C0C-AC34-3F3669CE2FD6}" srcOrd="3" destOrd="0" parTransId="{61994EE6-C4C0-4C58-A119-33E71B6F0045}" sibTransId="{7BC2F190-9AD8-4142-8410-D7C6D601C575}"/>
    <dgm:cxn modelId="{304B16A2-4F77-4B76-85EA-B451FC8C8615}" srcId="{7CE3F2D5-1B27-479E-A151-44D4015F99C3}" destId="{37281738-4C31-4820-A987-29D9FEC0962A}" srcOrd="1" destOrd="0" parTransId="{5A08E9F9-B3DB-4AA9-AAB0-E4005FC7CB30}" sibTransId="{43B161D5-D1A0-493F-B76A-D5452D57D81E}"/>
    <dgm:cxn modelId="{8E24EFA5-97D2-4F64-AAC4-93580E3F66BB}" type="presOf" srcId="{7CE3F2D5-1B27-479E-A151-44D4015F99C3}" destId="{530451CB-3202-4B37-AF3D-E60B97575683}" srcOrd="0" destOrd="0" presId="urn:microsoft.com/office/officeart/2005/8/layout/equation2"/>
    <dgm:cxn modelId="{7D7A53D0-2D51-4162-B48D-A047E52979B0}" type="presOf" srcId="{44C5C5A1-B32E-4AF7-90A2-38637DE1CA14}" destId="{26B95091-7FEC-4D0D-9434-43236E3E534C}" srcOrd="0" destOrd="0" presId="urn:microsoft.com/office/officeart/2005/8/layout/equation2"/>
    <dgm:cxn modelId="{E4B885E2-BFD0-4847-A029-6C39E2B5D6CB}" srcId="{7CE3F2D5-1B27-479E-A151-44D4015F99C3}" destId="{733391E5-06A0-451B-910F-75C4184ADD1D}" srcOrd="2" destOrd="0" parTransId="{5DA34D9C-748B-4B6C-81D7-825207712D16}" sibTransId="{44C5C5A1-B32E-4AF7-90A2-38637DE1CA14}"/>
    <dgm:cxn modelId="{6B1D47ED-3C5F-4B42-98B1-31A344BB1735}" type="presOf" srcId="{733391E5-06A0-451B-910F-75C4184ADD1D}" destId="{3B8F0F21-6620-42CF-8B1B-F1F7491C69A5}" srcOrd="0" destOrd="0" presId="urn:microsoft.com/office/officeart/2005/8/layout/equation2"/>
    <dgm:cxn modelId="{FD3867F8-981A-4D35-B009-4DD5B2ECA618}" type="presOf" srcId="{777C7ED0-839D-4CD2-BA46-83678ADEF8D1}" destId="{7D7495D5-1374-40CC-B160-64BD51B8AE77}" srcOrd="0" destOrd="0" presId="urn:microsoft.com/office/officeart/2005/8/layout/equation2"/>
    <dgm:cxn modelId="{9000F3BC-00A7-41E9-A847-CE9E33BF8276}" type="presParOf" srcId="{530451CB-3202-4B37-AF3D-E60B97575683}" destId="{4FA50A54-6C9B-4B1B-A241-12AC2EB0E756}" srcOrd="0" destOrd="0" presId="urn:microsoft.com/office/officeart/2005/8/layout/equation2"/>
    <dgm:cxn modelId="{359367D9-83C7-4A9F-86D2-EC2519CE724D}" type="presParOf" srcId="{4FA50A54-6C9B-4B1B-A241-12AC2EB0E756}" destId="{7D7495D5-1374-40CC-B160-64BD51B8AE77}" srcOrd="0" destOrd="0" presId="urn:microsoft.com/office/officeart/2005/8/layout/equation2"/>
    <dgm:cxn modelId="{4C1E61FD-9C51-44D8-A887-7A82DF0460D9}" type="presParOf" srcId="{4FA50A54-6C9B-4B1B-A241-12AC2EB0E756}" destId="{CE036771-AB42-4621-8A90-B75A87EADB27}" srcOrd="1" destOrd="0" presId="urn:microsoft.com/office/officeart/2005/8/layout/equation2"/>
    <dgm:cxn modelId="{2945ABEB-B772-454C-A66B-BFCEE5654FA6}" type="presParOf" srcId="{4FA50A54-6C9B-4B1B-A241-12AC2EB0E756}" destId="{32420244-AEB5-4036-9537-7A6C2B664FEC}" srcOrd="2" destOrd="0" presId="urn:microsoft.com/office/officeart/2005/8/layout/equation2"/>
    <dgm:cxn modelId="{71AECE7D-FA8A-42C0-98D6-0528CDDD0BCC}" type="presParOf" srcId="{4FA50A54-6C9B-4B1B-A241-12AC2EB0E756}" destId="{9B51F45A-ED11-47A8-BB2D-7C7FE721B6DA}" srcOrd="3" destOrd="0" presId="urn:microsoft.com/office/officeart/2005/8/layout/equation2"/>
    <dgm:cxn modelId="{129DFD07-F522-4E61-9278-8E19F9D858C8}" type="presParOf" srcId="{4FA50A54-6C9B-4B1B-A241-12AC2EB0E756}" destId="{F68F2AC9-1256-44B9-A3AC-506AAFF94569}" srcOrd="4" destOrd="0" presId="urn:microsoft.com/office/officeart/2005/8/layout/equation2"/>
    <dgm:cxn modelId="{46BD0FF6-E9F8-47BE-A888-F5319B9E7EE5}" type="presParOf" srcId="{4FA50A54-6C9B-4B1B-A241-12AC2EB0E756}" destId="{31100FE4-942B-4FCD-8C3A-42EE9397BDAD}" srcOrd="5" destOrd="0" presId="urn:microsoft.com/office/officeart/2005/8/layout/equation2"/>
    <dgm:cxn modelId="{8CF20EA3-067E-4B6E-AD12-762E69CFDF5E}" type="presParOf" srcId="{4FA50A54-6C9B-4B1B-A241-12AC2EB0E756}" destId="{B37C4EAA-84B1-4BF9-A1B7-9AA2E14E3EE7}" srcOrd="6" destOrd="0" presId="urn:microsoft.com/office/officeart/2005/8/layout/equation2"/>
    <dgm:cxn modelId="{1C56F417-4989-4BD6-8169-F76D113E06C0}" type="presParOf" srcId="{4FA50A54-6C9B-4B1B-A241-12AC2EB0E756}" destId="{6297F972-62B2-4179-B51D-2F6F1941C60C}" srcOrd="7" destOrd="0" presId="urn:microsoft.com/office/officeart/2005/8/layout/equation2"/>
    <dgm:cxn modelId="{E4101AC7-146C-41E6-9117-A7D329125676}" type="presParOf" srcId="{4FA50A54-6C9B-4B1B-A241-12AC2EB0E756}" destId="{3B8F0F21-6620-42CF-8B1B-F1F7491C69A5}" srcOrd="8" destOrd="0" presId="urn:microsoft.com/office/officeart/2005/8/layout/equation2"/>
    <dgm:cxn modelId="{D7529D1A-F59B-4F7D-8CA2-21A9D3C4021A}" type="presParOf" srcId="{530451CB-3202-4B37-AF3D-E60B97575683}" destId="{26B95091-7FEC-4D0D-9434-43236E3E534C}" srcOrd="1" destOrd="0" presId="urn:microsoft.com/office/officeart/2005/8/layout/equation2"/>
    <dgm:cxn modelId="{C28B7FB3-1211-45B7-815A-74886FD2CD03}" type="presParOf" srcId="{26B95091-7FEC-4D0D-9434-43236E3E534C}" destId="{B532BB4C-94B6-4E1A-9572-FBC042E10516}" srcOrd="0" destOrd="0" presId="urn:microsoft.com/office/officeart/2005/8/layout/equation2"/>
    <dgm:cxn modelId="{4A5C1BA8-7D7C-4903-8170-9E2D45DD209C}" type="presParOf" srcId="{530451CB-3202-4B37-AF3D-E60B97575683}" destId="{2096AEDB-484D-43EF-AFF3-98CF8BFA1C02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D966CB8-96FF-452B-96F1-5567D25DD335}" type="doc">
      <dgm:prSet loTypeId="urn:microsoft.com/office/officeart/2005/8/layout/radial3" loCatId="relationship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D875A9BB-FE04-4E0E-A397-CF9AF3996063}">
      <dgm:prSet phldrT="[Texto]"/>
      <dgm:spPr/>
      <dgm:t>
        <a:bodyPr/>
        <a:lstStyle/>
        <a:p>
          <a:r>
            <a:rPr lang="pt-BR"/>
            <a:t>Gestão de Documentos</a:t>
          </a:r>
        </a:p>
      </dgm:t>
    </dgm:pt>
    <dgm:pt modelId="{04196B53-EEA0-47CD-8DB3-2E66070A6282}" type="parTrans" cxnId="{159848F0-DAFB-4333-8EF0-B659A61B6F3D}">
      <dgm:prSet/>
      <dgm:spPr/>
      <dgm:t>
        <a:bodyPr/>
        <a:lstStyle/>
        <a:p>
          <a:endParaRPr lang="pt-BR"/>
        </a:p>
      </dgm:t>
    </dgm:pt>
    <dgm:pt modelId="{FC3B776D-F712-4144-94F6-EC3B5BA63857}" type="sibTrans" cxnId="{159848F0-DAFB-4333-8EF0-B659A61B6F3D}">
      <dgm:prSet/>
      <dgm:spPr/>
      <dgm:t>
        <a:bodyPr/>
        <a:lstStyle/>
        <a:p>
          <a:endParaRPr lang="pt-BR"/>
        </a:p>
      </dgm:t>
    </dgm:pt>
    <dgm:pt modelId="{13C4F04F-0891-4431-90F8-4858FFD5626D}">
      <dgm:prSet phldrT="[Texto]"/>
      <dgm:spPr/>
      <dgm:t>
        <a:bodyPr/>
        <a:lstStyle/>
        <a:p>
          <a:endParaRPr lang="pt-BR"/>
        </a:p>
      </dgm:t>
    </dgm:pt>
    <dgm:pt modelId="{9ADDCF4B-EB7D-435A-A13C-C8BDCA960C95}" type="parTrans" cxnId="{C80EB0D5-A346-4643-B0F3-61CAD4C1E617}">
      <dgm:prSet/>
      <dgm:spPr/>
      <dgm:t>
        <a:bodyPr/>
        <a:lstStyle/>
        <a:p>
          <a:endParaRPr lang="pt-BR"/>
        </a:p>
      </dgm:t>
    </dgm:pt>
    <dgm:pt modelId="{AF33868B-06DA-4369-B087-01E1338EBDC9}" type="sibTrans" cxnId="{C80EB0D5-A346-4643-B0F3-61CAD4C1E617}">
      <dgm:prSet/>
      <dgm:spPr/>
      <dgm:t>
        <a:bodyPr/>
        <a:lstStyle/>
        <a:p>
          <a:endParaRPr lang="pt-BR"/>
        </a:p>
      </dgm:t>
    </dgm:pt>
    <dgm:pt modelId="{25538924-49D3-41D9-9905-1D3E0F31CADE}">
      <dgm:prSet phldrT="[Texto]"/>
      <dgm:spPr/>
      <dgm:t>
        <a:bodyPr/>
        <a:lstStyle/>
        <a:p>
          <a:r>
            <a:rPr lang="pt-BR"/>
            <a:t>Agilidade no controle de documentos</a:t>
          </a:r>
        </a:p>
      </dgm:t>
    </dgm:pt>
    <dgm:pt modelId="{6480B349-4323-4EE9-BECC-EB54DACB76F9}" type="parTrans" cxnId="{E92517AB-EE35-403A-BF03-F510909B0E10}">
      <dgm:prSet/>
      <dgm:spPr/>
      <dgm:t>
        <a:bodyPr/>
        <a:lstStyle/>
        <a:p>
          <a:endParaRPr lang="pt-BR"/>
        </a:p>
      </dgm:t>
    </dgm:pt>
    <dgm:pt modelId="{846C6985-B3C3-4948-BA09-6CE675ECD6D7}" type="sibTrans" cxnId="{E92517AB-EE35-403A-BF03-F510909B0E10}">
      <dgm:prSet/>
      <dgm:spPr/>
      <dgm:t>
        <a:bodyPr/>
        <a:lstStyle/>
        <a:p>
          <a:endParaRPr lang="pt-BR"/>
        </a:p>
      </dgm:t>
    </dgm:pt>
    <dgm:pt modelId="{FBF82058-288B-41D7-AD26-5237A443F7EC}">
      <dgm:prSet phldrT="[Texto]"/>
      <dgm:spPr/>
      <dgm:t>
        <a:bodyPr/>
        <a:lstStyle/>
        <a:p>
          <a:r>
            <a:rPr lang="pt-BR"/>
            <a:t>Utilização de Documentos</a:t>
          </a:r>
        </a:p>
      </dgm:t>
    </dgm:pt>
    <dgm:pt modelId="{CEF4BC64-2774-4104-A1B7-4961D762C3D5}" type="parTrans" cxnId="{99938943-62EC-45F9-B149-1E1913EA00F1}">
      <dgm:prSet/>
      <dgm:spPr/>
      <dgm:t>
        <a:bodyPr/>
        <a:lstStyle/>
        <a:p>
          <a:endParaRPr lang="pt-BR"/>
        </a:p>
      </dgm:t>
    </dgm:pt>
    <dgm:pt modelId="{C38BD544-CDB4-4E4B-98A8-AD1924C13F6F}" type="sibTrans" cxnId="{99938943-62EC-45F9-B149-1E1913EA00F1}">
      <dgm:prSet/>
      <dgm:spPr/>
      <dgm:t>
        <a:bodyPr/>
        <a:lstStyle/>
        <a:p>
          <a:endParaRPr lang="pt-BR"/>
        </a:p>
      </dgm:t>
    </dgm:pt>
    <dgm:pt modelId="{58FB1281-49ED-4AEB-A347-07E6AA02DBC8}">
      <dgm:prSet phldrT="[Texto]"/>
      <dgm:spPr/>
      <dgm:t>
        <a:bodyPr/>
        <a:lstStyle/>
        <a:p>
          <a:r>
            <a:rPr lang="pt-BR"/>
            <a:t>Recuperação de Documentos</a:t>
          </a:r>
        </a:p>
      </dgm:t>
    </dgm:pt>
    <dgm:pt modelId="{588A47A7-4BB2-48A7-A63B-24D5A0F1E183}" type="parTrans" cxnId="{25215F26-5957-4B3B-93AF-9679CA8322A9}">
      <dgm:prSet/>
      <dgm:spPr/>
      <dgm:t>
        <a:bodyPr/>
        <a:lstStyle/>
        <a:p>
          <a:endParaRPr lang="pt-BR"/>
        </a:p>
      </dgm:t>
    </dgm:pt>
    <dgm:pt modelId="{2A6CBAE8-25F0-45E4-A090-D637DFD4925C}" type="sibTrans" cxnId="{25215F26-5957-4B3B-93AF-9679CA8322A9}">
      <dgm:prSet/>
      <dgm:spPr/>
      <dgm:t>
        <a:bodyPr/>
        <a:lstStyle/>
        <a:p>
          <a:endParaRPr lang="pt-BR"/>
        </a:p>
      </dgm:t>
    </dgm:pt>
    <dgm:pt modelId="{23AD1829-D228-4617-83FE-1DE71F09CE3B}">
      <dgm:prSet phldrT="[Texto]"/>
      <dgm:spPr/>
      <dgm:t>
        <a:bodyPr/>
        <a:lstStyle/>
        <a:p>
          <a:r>
            <a:rPr lang="pt-BR"/>
            <a:t>Processo de tomada de decisões</a:t>
          </a:r>
        </a:p>
      </dgm:t>
    </dgm:pt>
    <dgm:pt modelId="{A7C5E43D-7034-4D22-9449-0CDD3CD33207}" type="parTrans" cxnId="{EE1EF22B-FC5B-4B00-A9E2-EC706A9AF5E9}">
      <dgm:prSet/>
      <dgm:spPr/>
      <dgm:t>
        <a:bodyPr/>
        <a:lstStyle/>
        <a:p>
          <a:endParaRPr lang="pt-BR"/>
        </a:p>
      </dgm:t>
    </dgm:pt>
    <dgm:pt modelId="{0A2E1887-CB46-49B3-834E-0CAE3802739B}" type="sibTrans" cxnId="{EE1EF22B-FC5B-4B00-A9E2-EC706A9AF5E9}">
      <dgm:prSet/>
      <dgm:spPr/>
      <dgm:t>
        <a:bodyPr/>
        <a:lstStyle/>
        <a:p>
          <a:endParaRPr lang="pt-BR"/>
        </a:p>
      </dgm:t>
    </dgm:pt>
    <dgm:pt modelId="{B75C2F0E-FC56-4120-8387-58D081CB3548}">
      <dgm:prSet phldrT="[Texto]"/>
      <dgm:spPr/>
      <dgm:t>
        <a:bodyPr/>
        <a:lstStyle/>
        <a:p>
          <a:r>
            <a:rPr lang="pt-BR"/>
            <a:t>Preservação da memória institucional</a:t>
          </a:r>
        </a:p>
      </dgm:t>
    </dgm:pt>
    <dgm:pt modelId="{19D59449-3CDD-4B34-B19B-1A4E609EBCBB}" type="parTrans" cxnId="{B987BC33-AF3B-4AB4-B577-A8727E98098E}">
      <dgm:prSet/>
      <dgm:spPr/>
      <dgm:t>
        <a:bodyPr/>
        <a:lstStyle/>
        <a:p>
          <a:endParaRPr lang="pt-BR"/>
        </a:p>
      </dgm:t>
    </dgm:pt>
    <dgm:pt modelId="{CC6E4E77-FDDD-47E3-8031-DADC359694D2}" type="sibTrans" cxnId="{B987BC33-AF3B-4AB4-B577-A8727E98098E}">
      <dgm:prSet/>
      <dgm:spPr/>
      <dgm:t>
        <a:bodyPr/>
        <a:lstStyle/>
        <a:p>
          <a:endParaRPr lang="pt-BR"/>
        </a:p>
      </dgm:t>
    </dgm:pt>
    <dgm:pt modelId="{D2231D48-2DAE-47ED-B15E-51BC2D2AF9B2}" type="pres">
      <dgm:prSet presAssocID="{6D966CB8-96FF-452B-96F1-5567D25DD335}" presName="composite" presStyleCnt="0">
        <dgm:presLayoutVars>
          <dgm:chMax val="1"/>
          <dgm:dir/>
          <dgm:resizeHandles val="exact"/>
        </dgm:presLayoutVars>
      </dgm:prSet>
      <dgm:spPr/>
    </dgm:pt>
    <dgm:pt modelId="{856E2015-CB45-4706-B626-A0B03628D9E3}" type="pres">
      <dgm:prSet presAssocID="{6D966CB8-96FF-452B-96F1-5567D25DD335}" presName="radial" presStyleCnt="0">
        <dgm:presLayoutVars>
          <dgm:animLvl val="ctr"/>
        </dgm:presLayoutVars>
      </dgm:prSet>
      <dgm:spPr/>
    </dgm:pt>
    <dgm:pt modelId="{DE8F2409-440F-42C8-A17B-9E6E72DB4643}" type="pres">
      <dgm:prSet presAssocID="{D875A9BB-FE04-4E0E-A397-CF9AF3996063}" presName="centerShape" presStyleLbl="vennNode1" presStyleIdx="0" presStyleCnt="6"/>
      <dgm:spPr/>
    </dgm:pt>
    <dgm:pt modelId="{BA029AD6-5452-4FCA-8A38-9B7A71B73F59}" type="pres">
      <dgm:prSet presAssocID="{25538924-49D3-41D9-9905-1D3E0F31CADE}" presName="node" presStyleLbl="vennNode1" presStyleIdx="1" presStyleCnt="6">
        <dgm:presLayoutVars>
          <dgm:bulletEnabled val="1"/>
        </dgm:presLayoutVars>
      </dgm:prSet>
      <dgm:spPr/>
    </dgm:pt>
    <dgm:pt modelId="{0E48F225-39F8-4356-9D00-93452A216972}" type="pres">
      <dgm:prSet presAssocID="{FBF82058-288B-41D7-AD26-5237A443F7EC}" presName="node" presStyleLbl="vennNode1" presStyleIdx="2" presStyleCnt="6">
        <dgm:presLayoutVars>
          <dgm:bulletEnabled val="1"/>
        </dgm:presLayoutVars>
      </dgm:prSet>
      <dgm:spPr/>
    </dgm:pt>
    <dgm:pt modelId="{6C1F8251-5F4C-4AA3-9057-742959A3E1E7}" type="pres">
      <dgm:prSet presAssocID="{58FB1281-49ED-4AEB-A347-07E6AA02DBC8}" presName="node" presStyleLbl="vennNode1" presStyleIdx="3" presStyleCnt="6">
        <dgm:presLayoutVars>
          <dgm:bulletEnabled val="1"/>
        </dgm:presLayoutVars>
      </dgm:prSet>
      <dgm:spPr/>
    </dgm:pt>
    <dgm:pt modelId="{DCBA235F-3942-4828-BD8B-467A3548B248}" type="pres">
      <dgm:prSet presAssocID="{23AD1829-D228-4617-83FE-1DE71F09CE3B}" presName="node" presStyleLbl="vennNode1" presStyleIdx="4" presStyleCnt="6">
        <dgm:presLayoutVars>
          <dgm:bulletEnabled val="1"/>
        </dgm:presLayoutVars>
      </dgm:prSet>
      <dgm:spPr/>
    </dgm:pt>
    <dgm:pt modelId="{9A44F38E-7703-4A83-91B7-359D76D7DE9A}" type="pres">
      <dgm:prSet presAssocID="{B75C2F0E-FC56-4120-8387-58D081CB3548}" presName="node" presStyleLbl="vennNode1" presStyleIdx="5" presStyleCnt="6">
        <dgm:presLayoutVars>
          <dgm:bulletEnabled val="1"/>
        </dgm:presLayoutVars>
      </dgm:prSet>
      <dgm:spPr/>
    </dgm:pt>
  </dgm:ptLst>
  <dgm:cxnLst>
    <dgm:cxn modelId="{305AE30E-CF90-4938-ABC0-94A4BE9EE4BC}" type="presOf" srcId="{25538924-49D3-41D9-9905-1D3E0F31CADE}" destId="{BA029AD6-5452-4FCA-8A38-9B7A71B73F59}" srcOrd="0" destOrd="0" presId="urn:microsoft.com/office/officeart/2005/8/layout/radial3"/>
    <dgm:cxn modelId="{844B361C-05F7-4DB2-AEEF-F60077474BDF}" type="presOf" srcId="{FBF82058-288B-41D7-AD26-5237A443F7EC}" destId="{0E48F225-39F8-4356-9D00-93452A216972}" srcOrd="0" destOrd="0" presId="urn:microsoft.com/office/officeart/2005/8/layout/radial3"/>
    <dgm:cxn modelId="{25215F26-5957-4B3B-93AF-9679CA8322A9}" srcId="{D875A9BB-FE04-4E0E-A397-CF9AF3996063}" destId="{58FB1281-49ED-4AEB-A347-07E6AA02DBC8}" srcOrd="2" destOrd="0" parTransId="{588A47A7-4BB2-48A7-A63B-24D5A0F1E183}" sibTransId="{2A6CBAE8-25F0-45E4-A090-D637DFD4925C}"/>
    <dgm:cxn modelId="{EE1EF22B-FC5B-4B00-A9E2-EC706A9AF5E9}" srcId="{D875A9BB-FE04-4E0E-A397-CF9AF3996063}" destId="{23AD1829-D228-4617-83FE-1DE71F09CE3B}" srcOrd="3" destOrd="0" parTransId="{A7C5E43D-7034-4D22-9449-0CDD3CD33207}" sibTransId="{0A2E1887-CB46-49B3-834E-0CAE3802739B}"/>
    <dgm:cxn modelId="{B987BC33-AF3B-4AB4-B577-A8727E98098E}" srcId="{D875A9BB-FE04-4E0E-A397-CF9AF3996063}" destId="{B75C2F0E-FC56-4120-8387-58D081CB3548}" srcOrd="4" destOrd="0" parTransId="{19D59449-3CDD-4B34-B19B-1A4E609EBCBB}" sibTransId="{CC6E4E77-FDDD-47E3-8031-DADC359694D2}"/>
    <dgm:cxn modelId="{C52C1434-4E2A-4957-8D42-DF64A48607EA}" type="presOf" srcId="{23AD1829-D228-4617-83FE-1DE71F09CE3B}" destId="{DCBA235F-3942-4828-BD8B-467A3548B248}" srcOrd="0" destOrd="0" presId="urn:microsoft.com/office/officeart/2005/8/layout/radial3"/>
    <dgm:cxn modelId="{99938943-62EC-45F9-B149-1E1913EA00F1}" srcId="{D875A9BB-FE04-4E0E-A397-CF9AF3996063}" destId="{FBF82058-288B-41D7-AD26-5237A443F7EC}" srcOrd="1" destOrd="0" parTransId="{CEF4BC64-2774-4104-A1B7-4961D762C3D5}" sibTransId="{C38BD544-CDB4-4E4B-98A8-AD1924C13F6F}"/>
    <dgm:cxn modelId="{A39C8A67-139A-4E0F-9433-55610FEA8432}" type="presOf" srcId="{6D966CB8-96FF-452B-96F1-5567D25DD335}" destId="{D2231D48-2DAE-47ED-B15E-51BC2D2AF9B2}" srcOrd="0" destOrd="0" presId="urn:microsoft.com/office/officeart/2005/8/layout/radial3"/>
    <dgm:cxn modelId="{43639B70-E141-4D40-B8A2-812F6BDF7439}" type="presOf" srcId="{D875A9BB-FE04-4E0E-A397-CF9AF3996063}" destId="{DE8F2409-440F-42C8-A17B-9E6E72DB4643}" srcOrd="0" destOrd="0" presId="urn:microsoft.com/office/officeart/2005/8/layout/radial3"/>
    <dgm:cxn modelId="{11F9A17A-80E1-43F8-8CED-23F350320846}" type="presOf" srcId="{B75C2F0E-FC56-4120-8387-58D081CB3548}" destId="{9A44F38E-7703-4A83-91B7-359D76D7DE9A}" srcOrd="0" destOrd="0" presId="urn:microsoft.com/office/officeart/2005/8/layout/radial3"/>
    <dgm:cxn modelId="{E92517AB-EE35-403A-BF03-F510909B0E10}" srcId="{D875A9BB-FE04-4E0E-A397-CF9AF3996063}" destId="{25538924-49D3-41D9-9905-1D3E0F31CADE}" srcOrd="0" destOrd="0" parTransId="{6480B349-4323-4EE9-BECC-EB54DACB76F9}" sibTransId="{846C6985-B3C3-4948-BA09-6CE675ECD6D7}"/>
    <dgm:cxn modelId="{455EBFC5-29B9-458A-B848-623BDC80E0BF}" type="presOf" srcId="{58FB1281-49ED-4AEB-A347-07E6AA02DBC8}" destId="{6C1F8251-5F4C-4AA3-9057-742959A3E1E7}" srcOrd="0" destOrd="0" presId="urn:microsoft.com/office/officeart/2005/8/layout/radial3"/>
    <dgm:cxn modelId="{C80EB0D5-A346-4643-B0F3-61CAD4C1E617}" srcId="{6D966CB8-96FF-452B-96F1-5567D25DD335}" destId="{13C4F04F-0891-4431-90F8-4858FFD5626D}" srcOrd="1" destOrd="0" parTransId="{9ADDCF4B-EB7D-435A-A13C-C8BDCA960C95}" sibTransId="{AF33868B-06DA-4369-B087-01E1338EBDC9}"/>
    <dgm:cxn modelId="{159848F0-DAFB-4333-8EF0-B659A61B6F3D}" srcId="{6D966CB8-96FF-452B-96F1-5567D25DD335}" destId="{D875A9BB-FE04-4E0E-A397-CF9AF3996063}" srcOrd="0" destOrd="0" parTransId="{04196B53-EEA0-47CD-8DB3-2E66070A6282}" sibTransId="{FC3B776D-F712-4144-94F6-EC3B5BA63857}"/>
    <dgm:cxn modelId="{5A016C09-8AE5-4417-85BE-88FA492D747F}" type="presParOf" srcId="{D2231D48-2DAE-47ED-B15E-51BC2D2AF9B2}" destId="{856E2015-CB45-4706-B626-A0B03628D9E3}" srcOrd="0" destOrd="0" presId="urn:microsoft.com/office/officeart/2005/8/layout/radial3"/>
    <dgm:cxn modelId="{A93C3331-9DCC-488F-B494-53A87982B0FD}" type="presParOf" srcId="{856E2015-CB45-4706-B626-A0B03628D9E3}" destId="{DE8F2409-440F-42C8-A17B-9E6E72DB4643}" srcOrd="0" destOrd="0" presId="urn:microsoft.com/office/officeart/2005/8/layout/radial3"/>
    <dgm:cxn modelId="{36E170D3-BF84-4338-855F-2AC23973C946}" type="presParOf" srcId="{856E2015-CB45-4706-B626-A0B03628D9E3}" destId="{BA029AD6-5452-4FCA-8A38-9B7A71B73F59}" srcOrd="1" destOrd="0" presId="urn:microsoft.com/office/officeart/2005/8/layout/radial3"/>
    <dgm:cxn modelId="{BB21A97C-4D0A-4E67-9C47-4E81B91E7969}" type="presParOf" srcId="{856E2015-CB45-4706-B626-A0B03628D9E3}" destId="{0E48F225-39F8-4356-9D00-93452A216972}" srcOrd="2" destOrd="0" presId="urn:microsoft.com/office/officeart/2005/8/layout/radial3"/>
    <dgm:cxn modelId="{C88FDF71-1E15-4B7C-B5C6-57B25783EE76}" type="presParOf" srcId="{856E2015-CB45-4706-B626-A0B03628D9E3}" destId="{6C1F8251-5F4C-4AA3-9057-742959A3E1E7}" srcOrd="3" destOrd="0" presId="urn:microsoft.com/office/officeart/2005/8/layout/radial3"/>
    <dgm:cxn modelId="{ED348265-633E-48A6-8952-4D3D07540749}" type="presParOf" srcId="{856E2015-CB45-4706-B626-A0B03628D9E3}" destId="{DCBA235F-3942-4828-BD8B-467A3548B248}" srcOrd="4" destOrd="0" presId="urn:microsoft.com/office/officeart/2005/8/layout/radial3"/>
    <dgm:cxn modelId="{2441416B-61C1-4E83-82A1-D8ADDE967878}" type="presParOf" srcId="{856E2015-CB45-4706-B626-A0B03628D9E3}" destId="{9A44F38E-7703-4A83-91B7-359D76D7DE9A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903FE-04A1-4EB8-A6DE-195955B3AEF1}">
      <dsp:nvSpPr>
        <dsp:cNvPr id="0" name=""/>
        <dsp:cNvSpPr/>
      </dsp:nvSpPr>
      <dsp:spPr>
        <a:xfrm>
          <a:off x="2962" y="1172579"/>
          <a:ext cx="1573880" cy="5522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Eficiência Operacional</a:t>
          </a:r>
        </a:p>
      </dsp:txBody>
      <dsp:txXfrm>
        <a:off x="2962" y="1172579"/>
        <a:ext cx="1573880" cy="552280"/>
      </dsp:txXfrm>
    </dsp:sp>
    <dsp:sp modelId="{AC9B7AE7-ABDB-45B4-B4BE-83BA1D10B0C5}">
      <dsp:nvSpPr>
        <dsp:cNvPr id="0" name=""/>
        <dsp:cNvSpPr/>
      </dsp:nvSpPr>
      <dsp:spPr>
        <a:xfrm>
          <a:off x="2962" y="1724859"/>
          <a:ext cx="1573880" cy="24910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100" kern="1200"/>
            <a:t>Uma Gestão de Documentos realizada de forma coesa, garante uma resposta rápida em relação a informações contidas nos documentos/processos, conferindo assim redução de tempo entre a solicitação de informação e as respostas necessárias</a:t>
          </a:r>
        </a:p>
      </dsp:txBody>
      <dsp:txXfrm>
        <a:off x="2962" y="1724859"/>
        <a:ext cx="1573880" cy="2491087"/>
      </dsp:txXfrm>
    </dsp:sp>
    <dsp:sp modelId="{30C045C6-951F-41CB-A997-8ADCB9492B7C}">
      <dsp:nvSpPr>
        <dsp:cNvPr id="0" name=""/>
        <dsp:cNvSpPr/>
      </dsp:nvSpPr>
      <dsp:spPr>
        <a:xfrm>
          <a:off x="1797186" y="1172579"/>
          <a:ext cx="1573880" cy="5522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Tomada de Decisão informada</a:t>
          </a:r>
        </a:p>
      </dsp:txBody>
      <dsp:txXfrm>
        <a:off x="1797186" y="1172579"/>
        <a:ext cx="1573880" cy="552280"/>
      </dsp:txXfrm>
    </dsp:sp>
    <dsp:sp modelId="{7A7C763B-224B-4742-B3C8-FBBA44395AF4}">
      <dsp:nvSpPr>
        <dsp:cNvPr id="0" name=""/>
        <dsp:cNvSpPr/>
      </dsp:nvSpPr>
      <dsp:spPr>
        <a:xfrm>
          <a:off x="1797186" y="1724859"/>
          <a:ext cx="1573880" cy="24910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100" kern="1200"/>
            <a:t>Ainda sobre recuperação rápida de informação, a instituição garante que a tomada de decisão seja embasada em informações de documentos, que independente do suporte, possuem informações seguras e autenticas.</a:t>
          </a:r>
        </a:p>
      </dsp:txBody>
      <dsp:txXfrm>
        <a:off x="1797186" y="1724859"/>
        <a:ext cx="1573880" cy="2491087"/>
      </dsp:txXfrm>
    </dsp:sp>
    <dsp:sp modelId="{79EA6EE3-62B7-42B4-A970-762A7808B042}">
      <dsp:nvSpPr>
        <dsp:cNvPr id="0" name=""/>
        <dsp:cNvSpPr/>
      </dsp:nvSpPr>
      <dsp:spPr>
        <a:xfrm>
          <a:off x="3591409" y="1172579"/>
          <a:ext cx="1573880" cy="5522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Conformidade Legal e Regulatória</a:t>
          </a:r>
        </a:p>
      </dsp:txBody>
      <dsp:txXfrm>
        <a:off x="3591409" y="1172579"/>
        <a:ext cx="1573880" cy="552280"/>
      </dsp:txXfrm>
    </dsp:sp>
    <dsp:sp modelId="{DC510240-79AC-4415-A625-F5113405B91A}">
      <dsp:nvSpPr>
        <dsp:cNvPr id="0" name=""/>
        <dsp:cNvSpPr/>
      </dsp:nvSpPr>
      <dsp:spPr>
        <a:xfrm>
          <a:off x="3591409" y="1724859"/>
          <a:ext cx="1573880" cy="24910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100" kern="1200"/>
            <a:t>Garante conformidade, controle de acesso e tratamento de documentos que necessitam que a organização esteja em conformidade com legislações específicas</a:t>
          </a:r>
        </a:p>
      </dsp:txBody>
      <dsp:txXfrm>
        <a:off x="3591409" y="1724859"/>
        <a:ext cx="1573880" cy="2491087"/>
      </dsp:txXfrm>
    </dsp:sp>
    <dsp:sp modelId="{9FF8F3CE-0B01-4FB7-855E-8FB8E099164D}">
      <dsp:nvSpPr>
        <dsp:cNvPr id="0" name=""/>
        <dsp:cNvSpPr/>
      </dsp:nvSpPr>
      <dsp:spPr>
        <a:xfrm>
          <a:off x="5385633" y="1172579"/>
          <a:ext cx="1573880" cy="5522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Segurança da Informação</a:t>
          </a:r>
        </a:p>
      </dsp:txBody>
      <dsp:txXfrm>
        <a:off x="5385633" y="1172579"/>
        <a:ext cx="1573880" cy="552280"/>
      </dsp:txXfrm>
    </dsp:sp>
    <dsp:sp modelId="{AFB203A1-A64C-4687-A4D4-A788A6F600BA}">
      <dsp:nvSpPr>
        <dsp:cNvPr id="0" name=""/>
        <dsp:cNvSpPr/>
      </dsp:nvSpPr>
      <dsp:spPr>
        <a:xfrm>
          <a:off x="5385633" y="1724859"/>
          <a:ext cx="1573880" cy="24910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100" kern="1200"/>
            <a:t>Confere segurança a documentos que necessitam de controle sobre acessos, modificação e compartilhamentos</a:t>
          </a:r>
        </a:p>
      </dsp:txBody>
      <dsp:txXfrm>
        <a:off x="5385633" y="1724859"/>
        <a:ext cx="1573880" cy="2491087"/>
      </dsp:txXfrm>
    </dsp:sp>
    <dsp:sp modelId="{227AA140-EE71-4405-B15C-C40B00D4D55D}">
      <dsp:nvSpPr>
        <dsp:cNvPr id="0" name=""/>
        <dsp:cNvSpPr/>
      </dsp:nvSpPr>
      <dsp:spPr>
        <a:xfrm>
          <a:off x="7179857" y="1172579"/>
          <a:ext cx="1573880" cy="5522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Preservação com Conhecimento Organizacional</a:t>
          </a:r>
        </a:p>
      </dsp:txBody>
      <dsp:txXfrm>
        <a:off x="7179857" y="1172579"/>
        <a:ext cx="1573880" cy="552280"/>
      </dsp:txXfrm>
    </dsp:sp>
    <dsp:sp modelId="{262D1CC3-49AF-4439-A9FA-8C84CE5E9FDF}">
      <dsp:nvSpPr>
        <dsp:cNvPr id="0" name=""/>
        <dsp:cNvSpPr/>
      </dsp:nvSpPr>
      <dsp:spPr>
        <a:xfrm>
          <a:off x="7179857" y="1724859"/>
          <a:ext cx="1573880" cy="24910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100" kern="1200"/>
            <a:t>A gestão de documentos garante preservação da história e conhecimento da instituição, evitando assim retrabalho e reincidência de erros antes cometidos </a:t>
          </a:r>
        </a:p>
      </dsp:txBody>
      <dsp:txXfrm>
        <a:off x="7179857" y="1724859"/>
        <a:ext cx="1573880" cy="2491087"/>
      </dsp:txXfrm>
    </dsp:sp>
    <dsp:sp modelId="{0F7F8E88-85A8-478F-AA8F-D69C25F50E8C}">
      <dsp:nvSpPr>
        <dsp:cNvPr id="0" name=""/>
        <dsp:cNvSpPr/>
      </dsp:nvSpPr>
      <dsp:spPr>
        <a:xfrm>
          <a:off x="8974081" y="1172579"/>
          <a:ext cx="1573880" cy="5522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Economia de Espaços e Recursos</a:t>
          </a:r>
        </a:p>
      </dsp:txBody>
      <dsp:txXfrm>
        <a:off x="8974081" y="1172579"/>
        <a:ext cx="1573880" cy="552280"/>
      </dsp:txXfrm>
    </dsp:sp>
    <dsp:sp modelId="{A91C5472-9971-4F8B-81F0-9D757EF74F3D}">
      <dsp:nvSpPr>
        <dsp:cNvPr id="0" name=""/>
        <dsp:cNvSpPr/>
      </dsp:nvSpPr>
      <dsp:spPr>
        <a:xfrm>
          <a:off x="8974081" y="1724859"/>
          <a:ext cx="1573880" cy="24910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100" kern="1200"/>
            <a:t>Promove economia de espaço físico e recursos quando empregados os instrumentos técnicos de gestão, evitando o acumulo de massa documental de forma desnecessária. Questão essa que também pode ser um problema quando se trata do ambiente digital com excesso de documentos sem ordenamento lógico.</a:t>
          </a:r>
        </a:p>
      </dsp:txBody>
      <dsp:txXfrm>
        <a:off x="8974081" y="1724859"/>
        <a:ext cx="1573880" cy="24910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75A37-C516-4087-BB29-9D128482D73C}">
      <dsp:nvSpPr>
        <dsp:cNvPr id="0" name=""/>
        <dsp:cNvSpPr/>
      </dsp:nvSpPr>
      <dsp:spPr>
        <a:xfrm>
          <a:off x="1326" y="1371743"/>
          <a:ext cx="1666692" cy="881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/>
            <a:t>Funcionalidade SEI:  </a:t>
          </a:r>
          <a:r>
            <a:rPr lang="pt-BR" sz="1100" kern="1200"/>
            <a:t>Indexação e Metadados</a:t>
          </a:r>
        </a:p>
      </dsp:txBody>
      <dsp:txXfrm>
        <a:off x="1326" y="1371743"/>
        <a:ext cx="1666692" cy="587749"/>
      </dsp:txXfrm>
    </dsp:sp>
    <dsp:sp modelId="{BAC59FB0-973F-4B9C-BCAA-CC6C69891104}">
      <dsp:nvSpPr>
        <dsp:cNvPr id="0" name=""/>
        <dsp:cNvSpPr/>
      </dsp:nvSpPr>
      <dsp:spPr>
        <a:xfrm>
          <a:off x="342697" y="1959492"/>
          <a:ext cx="1666692" cy="1039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100" kern="1200"/>
            <a:t>Eficiência Operacional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100" kern="1200"/>
            <a:t>Tomada de decisão informada</a:t>
          </a:r>
        </a:p>
      </dsp:txBody>
      <dsp:txXfrm>
        <a:off x="373143" y="1989938"/>
        <a:ext cx="1605800" cy="978608"/>
      </dsp:txXfrm>
    </dsp:sp>
    <dsp:sp modelId="{5B7E59FF-B065-40AD-BA55-2CC5489D6BF8}">
      <dsp:nvSpPr>
        <dsp:cNvPr id="0" name=""/>
        <dsp:cNvSpPr/>
      </dsp:nvSpPr>
      <dsp:spPr>
        <a:xfrm>
          <a:off x="1920683" y="1458138"/>
          <a:ext cx="535648" cy="4149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1920683" y="1541130"/>
        <a:ext cx="411161" cy="248974"/>
      </dsp:txXfrm>
    </dsp:sp>
    <dsp:sp modelId="{12EDCB20-3FCC-4831-95C6-FC4B1E42ACFF}">
      <dsp:nvSpPr>
        <dsp:cNvPr id="0" name=""/>
        <dsp:cNvSpPr/>
      </dsp:nvSpPr>
      <dsp:spPr>
        <a:xfrm>
          <a:off x="2678677" y="1371743"/>
          <a:ext cx="1666692" cy="881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/>
            <a:t>Funcionalidade SEI:  </a:t>
          </a:r>
          <a:r>
            <a:rPr lang="pt-BR" sz="1100" kern="1200"/>
            <a:t>Segurança e Auditoria</a:t>
          </a:r>
        </a:p>
      </dsp:txBody>
      <dsp:txXfrm>
        <a:off x="2678677" y="1371743"/>
        <a:ext cx="1666692" cy="587749"/>
      </dsp:txXfrm>
    </dsp:sp>
    <dsp:sp modelId="{9DB64A25-C471-4860-AC38-7BFB12E6E608}">
      <dsp:nvSpPr>
        <dsp:cNvPr id="0" name=""/>
        <dsp:cNvSpPr/>
      </dsp:nvSpPr>
      <dsp:spPr>
        <a:xfrm>
          <a:off x="3020048" y="1959492"/>
          <a:ext cx="1666692" cy="1039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100" kern="1200"/>
            <a:t>Conformidade Legal e regulatória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100" kern="1200"/>
            <a:t>Segurança da Informação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100" kern="1200"/>
        </a:p>
      </dsp:txBody>
      <dsp:txXfrm>
        <a:off x="3050494" y="1989938"/>
        <a:ext cx="1605800" cy="978608"/>
      </dsp:txXfrm>
    </dsp:sp>
    <dsp:sp modelId="{82242709-2BF6-4F2F-83DB-CC32FAFEE9E5}">
      <dsp:nvSpPr>
        <dsp:cNvPr id="0" name=""/>
        <dsp:cNvSpPr/>
      </dsp:nvSpPr>
      <dsp:spPr>
        <a:xfrm>
          <a:off x="4598034" y="1458138"/>
          <a:ext cx="535648" cy="4149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4598034" y="1541130"/>
        <a:ext cx="411161" cy="248974"/>
      </dsp:txXfrm>
    </dsp:sp>
    <dsp:sp modelId="{00A74C17-C2AE-4E8B-B666-7815E225D49C}">
      <dsp:nvSpPr>
        <dsp:cNvPr id="0" name=""/>
        <dsp:cNvSpPr/>
      </dsp:nvSpPr>
      <dsp:spPr>
        <a:xfrm>
          <a:off x="5356028" y="1371743"/>
          <a:ext cx="1666692" cy="881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/>
            <a:t>Funcionalidade SEI:    </a:t>
          </a:r>
          <a:r>
            <a:rPr lang="pt-BR" sz="1100" kern="1200"/>
            <a:t>Fluxo de Trabalho e Aprovações</a:t>
          </a:r>
        </a:p>
      </dsp:txBody>
      <dsp:txXfrm>
        <a:off x="5356028" y="1371743"/>
        <a:ext cx="1666692" cy="587749"/>
      </dsp:txXfrm>
    </dsp:sp>
    <dsp:sp modelId="{C44239AB-1AE9-4071-96E9-D4228E452A55}">
      <dsp:nvSpPr>
        <dsp:cNvPr id="0" name=""/>
        <dsp:cNvSpPr/>
      </dsp:nvSpPr>
      <dsp:spPr>
        <a:xfrm>
          <a:off x="5740849" y="1959492"/>
          <a:ext cx="1666692" cy="1039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100" kern="1200"/>
            <a:t>Preservação da memória institucional</a:t>
          </a:r>
        </a:p>
      </dsp:txBody>
      <dsp:txXfrm>
        <a:off x="5771295" y="1989938"/>
        <a:ext cx="1605800" cy="978608"/>
      </dsp:txXfrm>
    </dsp:sp>
    <dsp:sp modelId="{BC04EA6B-7902-43A4-9085-A6BE9CF3E9CA}">
      <dsp:nvSpPr>
        <dsp:cNvPr id="0" name=""/>
        <dsp:cNvSpPr/>
      </dsp:nvSpPr>
      <dsp:spPr>
        <a:xfrm>
          <a:off x="7275385" y="1458138"/>
          <a:ext cx="535648" cy="4149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7275385" y="1541130"/>
        <a:ext cx="411161" cy="248974"/>
      </dsp:txXfrm>
    </dsp:sp>
    <dsp:sp modelId="{1B9B0DF1-A3FC-4E4C-92C1-8F0E5ACC251D}">
      <dsp:nvSpPr>
        <dsp:cNvPr id="0" name=""/>
        <dsp:cNvSpPr/>
      </dsp:nvSpPr>
      <dsp:spPr>
        <a:xfrm>
          <a:off x="8033379" y="1371743"/>
          <a:ext cx="1666692" cy="881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/>
            <a:t>Funcionalidade SEI:  </a:t>
          </a:r>
          <a:r>
            <a:rPr lang="pt-BR" sz="1100" kern="1200"/>
            <a:t>Armazenamento eletrônico de Documentos</a:t>
          </a:r>
        </a:p>
      </dsp:txBody>
      <dsp:txXfrm>
        <a:off x="8033379" y="1371743"/>
        <a:ext cx="1666692" cy="587749"/>
      </dsp:txXfrm>
    </dsp:sp>
    <dsp:sp modelId="{F439A5D8-2658-40F6-AE5B-7964D92ED5D9}">
      <dsp:nvSpPr>
        <dsp:cNvPr id="0" name=""/>
        <dsp:cNvSpPr/>
      </dsp:nvSpPr>
      <dsp:spPr>
        <a:xfrm>
          <a:off x="8374750" y="1959492"/>
          <a:ext cx="1666692" cy="1039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100" kern="1200"/>
            <a:t>Economia de Espaço e recursos</a:t>
          </a:r>
        </a:p>
      </dsp:txBody>
      <dsp:txXfrm>
        <a:off x="8405196" y="1989938"/>
        <a:ext cx="1605800" cy="9786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229426-D42E-4C17-AEFF-A1F1B85475E5}">
      <dsp:nvSpPr>
        <dsp:cNvPr id="0" name=""/>
        <dsp:cNvSpPr/>
      </dsp:nvSpPr>
      <dsp:spPr>
        <a:xfrm>
          <a:off x="5301" y="217238"/>
          <a:ext cx="2032208" cy="5510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>
              <a:latin typeface="Calibri Light" panose="020F0302020204030204"/>
            </a:rPr>
            <a:t> Produção de documentos</a:t>
          </a:r>
          <a:endParaRPr lang="pt-BR" sz="1500" kern="1200"/>
        </a:p>
      </dsp:txBody>
      <dsp:txXfrm>
        <a:off x="5301" y="217238"/>
        <a:ext cx="2032208" cy="551026"/>
      </dsp:txXfrm>
    </dsp:sp>
    <dsp:sp modelId="{2B44E853-613F-4266-9A9E-11DF2E01E356}">
      <dsp:nvSpPr>
        <dsp:cNvPr id="0" name=""/>
        <dsp:cNvSpPr/>
      </dsp:nvSpPr>
      <dsp:spPr>
        <a:xfrm>
          <a:off x="5301" y="768264"/>
          <a:ext cx="2032208" cy="25116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/>
            <a:t>concepção e gestão de formulários, preparação e gestão de correspondência, gestão de informes e diretrizes, fomento de sistemas de gestão da informação e aplicação de tecnologias modernas a esses processos;</a:t>
          </a:r>
        </a:p>
      </dsp:txBody>
      <dsp:txXfrm>
        <a:off x="5301" y="768264"/>
        <a:ext cx="2032208" cy="2511675"/>
      </dsp:txXfrm>
    </dsp:sp>
    <dsp:sp modelId="{D517A51D-7708-4CF3-8352-305ED4AD2CF7}">
      <dsp:nvSpPr>
        <dsp:cNvPr id="0" name=""/>
        <dsp:cNvSpPr/>
      </dsp:nvSpPr>
      <dsp:spPr>
        <a:xfrm>
          <a:off x="2322019" y="217238"/>
          <a:ext cx="2032208" cy="5510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>
              <a:latin typeface="Calibri Light" panose="020F0302020204030204"/>
            </a:rPr>
            <a:t> Tramitação</a:t>
          </a:r>
          <a:endParaRPr lang="pt-BR" sz="1500" kern="1200"/>
        </a:p>
      </dsp:txBody>
      <dsp:txXfrm>
        <a:off x="2322019" y="217238"/>
        <a:ext cx="2032208" cy="551026"/>
      </dsp:txXfrm>
    </dsp:sp>
    <dsp:sp modelId="{74C070CE-8328-40FE-B699-57A300F699BB}">
      <dsp:nvSpPr>
        <dsp:cNvPr id="0" name=""/>
        <dsp:cNvSpPr/>
      </dsp:nvSpPr>
      <dsp:spPr>
        <a:xfrm>
          <a:off x="2322019" y="768264"/>
          <a:ext cx="2032208" cy="25116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/>
            <a:t>Curso do documento</a:t>
          </a:r>
          <a:r>
            <a:rPr lang="pt-BR" sz="1500" kern="1200">
              <a:latin typeface="Calibri Light" panose="020F0302020204030204"/>
            </a:rPr>
            <a:t> </a:t>
          </a:r>
          <a:r>
            <a:rPr lang="pt-BR" sz="1500" kern="1200"/>
            <a:t> desde a sua produção ou recepção até o cumprimento de sua função administrativa</a:t>
          </a:r>
        </a:p>
      </dsp:txBody>
      <dsp:txXfrm>
        <a:off x="2322019" y="768264"/>
        <a:ext cx="2032208" cy="2511675"/>
      </dsp:txXfrm>
    </dsp:sp>
    <dsp:sp modelId="{D73FE19E-6446-45FE-B4EA-A7D899256384}">
      <dsp:nvSpPr>
        <dsp:cNvPr id="0" name=""/>
        <dsp:cNvSpPr/>
      </dsp:nvSpPr>
      <dsp:spPr>
        <a:xfrm>
          <a:off x="4638737" y="217238"/>
          <a:ext cx="2032208" cy="5510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>
              <a:latin typeface="Calibri Light" panose="020F0302020204030204"/>
            </a:rPr>
            <a:t>Uso</a:t>
          </a:r>
          <a:endParaRPr lang="pt-BR" sz="1500" kern="1200"/>
        </a:p>
      </dsp:txBody>
      <dsp:txXfrm>
        <a:off x="4638737" y="217238"/>
        <a:ext cx="2032208" cy="551026"/>
      </dsp:txXfrm>
    </dsp:sp>
    <dsp:sp modelId="{7D0D6F2A-60E4-4E04-BA0F-C2D88D0F94E4}">
      <dsp:nvSpPr>
        <dsp:cNvPr id="0" name=""/>
        <dsp:cNvSpPr/>
      </dsp:nvSpPr>
      <dsp:spPr>
        <a:xfrm>
          <a:off x="4638737" y="768264"/>
          <a:ext cx="2032208" cy="25116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/>
            <a:t>Gestão dos arquivos correntes e intermediários e implementação do Sistema de arquivos</a:t>
          </a:r>
        </a:p>
      </dsp:txBody>
      <dsp:txXfrm>
        <a:off x="4638737" y="768264"/>
        <a:ext cx="2032208" cy="2511675"/>
      </dsp:txXfrm>
    </dsp:sp>
    <dsp:sp modelId="{F01610DC-F963-4AF4-B14C-77F4CBEAAF8E}">
      <dsp:nvSpPr>
        <dsp:cNvPr id="0" name=""/>
        <dsp:cNvSpPr/>
      </dsp:nvSpPr>
      <dsp:spPr>
        <a:xfrm>
          <a:off x="6955455" y="217238"/>
          <a:ext cx="2032208" cy="5510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>
              <a:latin typeface="Calibri Light" panose="020F0302020204030204"/>
            </a:rPr>
            <a:t>Avaliação</a:t>
          </a:r>
        </a:p>
      </dsp:txBody>
      <dsp:txXfrm>
        <a:off x="6955455" y="217238"/>
        <a:ext cx="2032208" cy="551026"/>
      </dsp:txXfrm>
    </dsp:sp>
    <dsp:sp modelId="{D83A5F1A-B244-457E-9AE7-93F1D59F38D0}">
      <dsp:nvSpPr>
        <dsp:cNvPr id="0" name=""/>
        <dsp:cNvSpPr/>
      </dsp:nvSpPr>
      <dsp:spPr>
        <a:xfrm>
          <a:off x="6955455" y="768264"/>
          <a:ext cx="2032208" cy="25116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/>
            <a:t>Processo de análise de documentos de arquivo</a:t>
          </a:r>
          <a:r>
            <a:rPr lang="pt-BR" sz="1500" kern="1200">
              <a:latin typeface="Calibri Light" panose="020F0302020204030204"/>
            </a:rPr>
            <a:t>,</a:t>
          </a:r>
          <a:r>
            <a:rPr lang="pt-BR" sz="1500" kern="1200"/>
            <a:t> que estabelece os prazos de guarda prazos de e a destinação destinação, de acordo com os valores que lhes são atribuídos.</a:t>
          </a:r>
          <a:endParaRPr lang="pt-BR" sz="1500" kern="1200">
            <a:latin typeface="Calibri Light" panose="020F0302020204030204"/>
          </a:endParaRPr>
        </a:p>
      </dsp:txBody>
      <dsp:txXfrm>
        <a:off x="6955455" y="768264"/>
        <a:ext cx="2032208" cy="2511675"/>
      </dsp:txXfrm>
    </dsp:sp>
    <dsp:sp modelId="{55745DD0-6B9E-47D4-A0BF-DB82548CF249}">
      <dsp:nvSpPr>
        <dsp:cNvPr id="0" name=""/>
        <dsp:cNvSpPr/>
      </dsp:nvSpPr>
      <dsp:spPr>
        <a:xfrm>
          <a:off x="9272173" y="217238"/>
          <a:ext cx="2032208" cy="5510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>
              <a:latin typeface="Calibri Light" panose="020F0302020204030204"/>
            </a:rPr>
            <a:t>Arquivamento</a:t>
          </a:r>
        </a:p>
      </dsp:txBody>
      <dsp:txXfrm>
        <a:off x="9272173" y="217238"/>
        <a:ext cx="2032208" cy="551026"/>
      </dsp:txXfrm>
    </dsp:sp>
    <dsp:sp modelId="{6EB283F2-0D16-4496-9EE3-2F2DEF362137}">
      <dsp:nvSpPr>
        <dsp:cNvPr id="0" name=""/>
        <dsp:cNvSpPr/>
      </dsp:nvSpPr>
      <dsp:spPr>
        <a:xfrm>
          <a:off x="9272173" y="768264"/>
          <a:ext cx="2032208" cy="25116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>
              <a:latin typeface="Calibri Light" panose="020F0302020204030204"/>
            </a:rPr>
            <a:t>Sequência</a:t>
          </a:r>
          <a:r>
            <a:rPr lang="pt-BR" sz="1500" kern="1200"/>
            <a:t> de operações intelectuais e físicas que visam à guarda ordenada de documentos.</a:t>
          </a:r>
        </a:p>
      </dsp:txBody>
      <dsp:txXfrm>
        <a:off x="9272173" y="768264"/>
        <a:ext cx="2032208" cy="25116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68630-C411-4A09-9A3B-B560C8C0A748}">
      <dsp:nvSpPr>
        <dsp:cNvPr id="0" name=""/>
        <dsp:cNvSpPr/>
      </dsp:nvSpPr>
      <dsp:spPr>
        <a:xfrm>
          <a:off x="1209180" y="1222115"/>
          <a:ext cx="2265445" cy="151105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Material no qual são registradas as informações.</a:t>
          </a:r>
        </a:p>
      </dsp:txBody>
      <dsp:txXfrm>
        <a:off x="1571651" y="1222115"/>
        <a:ext cx="1902974" cy="1511052"/>
      </dsp:txXfrm>
    </dsp:sp>
    <dsp:sp modelId="{3CF60C36-F337-4FFA-9F9A-FA7F7DD90218}">
      <dsp:nvSpPr>
        <dsp:cNvPr id="0" name=""/>
        <dsp:cNvSpPr/>
      </dsp:nvSpPr>
      <dsp:spPr>
        <a:xfrm>
          <a:off x="942" y="617996"/>
          <a:ext cx="1510297" cy="15102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Suporte</a:t>
          </a:r>
          <a:endParaRPr lang="pt-BR" sz="1100" kern="1200"/>
        </a:p>
      </dsp:txBody>
      <dsp:txXfrm>
        <a:off x="222120" y="839174"/>
        <a:ext cx="1067941" cy="1067941"/>
      </dsp:txXfrm>
    </dsp:sp>
    <dsp:sp modelId="{BC667EF9-9B31-43E4-A94E-515059BDECD4}">
      <dsp:nvSpPr>
        <dsp:cNvPr id="0" name=""/>
        <dsp:cNvSpPr/>
      </dsp:nvSpPr>
      <dsp:spPr>
        <a:xfrm>
          <a:off x="4984923" y="1222115"/>
          <a:ext cx="2265445" cy="199697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Arquivo com predominância de documentos decorrentes do exercício das atividades-meio de uma instituição ou unidade administrativa.</a:t>
          </a:r>
        </a:p>
      </dsp:txBody>
      <dsp:txXfrm>
        <a:off x="5347394" y="1222115"/>
        <a:ext cx="1902974" cy="1996976"/>
      </dsp:txXfrm>
    </dsp:sp>
    <dsp:sp modelId="{EB9D6CAF-DAFD-4D56-AE0F-AF7FA7857E72}">
      <dsp:nvSpPr>
        <dsp:cNvPr id="0" name=""/>
        <dsp:cNvSpPr/>
      </dsp:nvSpPr>
      <dsp:spPr>
        <a:xfrm>
          <a:off x="3776685" y="617996"/>
          <a:ext cx="1510297" cy="15102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Arquivo</a:t>
          </a:r>
          <a:r>
            <a:rPr lang="pt-BR" sz="1600" kern="1200"/>
            <a:t> </a:t>
          </a:r>
          <a:r>
            <a:rPr lang="pt-BR" sz="1400" kern="1200"/>
            <a:t>Administrativo</a:t>
          </a:r>
          <a:endParaRPr lang="pt-BR" sz="1600" kern="1200"/>
        </a:p>
      </dsp:txBody>
      <dsp:txXfrm>
        <a:off x="3997863" y="839174"/>
        <a:ext cx="1067941" cy="1067941"/>
      </dsp:txXfrm>
    </dsp:sp>
    <dsp:sp modelId="{227940C7-749C-4C1A-9605-518D433E7303}">
      <dsp:nvSpPr>
        <dsp:cNvPr id="0" name=""/>
        <dsp:cNvSpPr/>
      </dsp:nvSpPr>
      <dsp:spPr>
        <a:xfrm>
          <a:off x="8760666" y="1222115"/>
          <a:ext cx="2265445" cy="19648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Arquivo com predominância de documentos decorrentes do exercício das atividades-fim de uma instituição ou unidade administrativa. </a:t>
          </a:r>
        </a:p>
      </dsp:txBody>
      <dsp:txXfrm>
        <a:off x="9123138" y="1222115"/>
        <a:ext cx="1902974" cy="1964881"/>
      </dsp:txXfrm>
    </dsp:sp>
    <dsp:sp modelId="{E3EF8DDA-3595-42F5-AAA7-3C41DAF479BE}">
      <dsp:nvSpPr>
        <dsp:cNvPr id="0" name=""/>
        <dsp:cNvSpPr/>
      </dsp:nvSpPr>
      <dsp:spPr>
        <a:xfrm>
          <a:off x="7552428" y="617996"/>
          <a:ext cx="1510297" cy="15102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Arquivo Técnico.</a:t>
          </a:r>
        </a:p>
      </dsp:txBody>
      <dsp:txXfrm>
        <a:off x="7773606" y="839174"/>
        <a:ext cx="1067941" cy="10679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A8A200-AD64-46C1-BF70-EA19EB458B3D}">
      <dsp:nvSpPr>
        <dsp:cNvPr id="0" name=""/>
        <dsp:cNvSpPr/>
      </dsp:nvSpPr>
      <dsp:spPr>
        <a:xfrm>
          <a:off x="43" y="82267"/>
          <a:ext cx="4145035" cy="8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/>
            <a:t>Plano de Classificação</a:t>
          </a:r>
        </a:p>
      </dsp:txBody>
      <dsp:txXfrm>
        <a:off x="43" y="82267"/>
        <a:ext cx="4145035" cy="806400"/>
      </dsp:txXfrm>
    </dsp:sp>
    <dsp:sp modelId="{33F5D6A1-A8D8-4BC3-8971-31045ABE31AB}">
      <dsp:nvSpPr>
        <dsp:cNvPr id="0" name=""/>
        <dsp:cNvSpPr/>
      </dsp:nvSpPr>
      <dsp:spPr>
        <a:xfrm>
          <a:off x="43" y="888667"/>
          <a:ext cx="4145035" cy="33818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just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500" kern="1200"/>
            <a:t> </a:t>
          </a:r>
          <a:r>
            <a:rPr lang="pt-BR" sz="2400" kern="1200"/>
            <a:t>Esquema de distribuição de documentos em classes, de acordo com métodos de arquivamento específicos, elaborado a partir do estudo das estruturas e funções de uma instituição e da análise do arquivo por ela produzido.</a:t>
          </a:r>
          <a:endParaRPr lang="pt-BR" sz="2500" kern="1200"/>
        </a:p>
      </dsp:txBody>
      <dsp:txXfrm>
        <a:off x="43" y="888667"/>
        <a:ext cx="4145035" cy="3381840"/>
      </dsp:txXfrm>
    </dsp:sp>
    <dsp:sp modelId="{EB929CD9-C61E-46B4-BE26-F300F0F4F1FF}">
      <dsp:nvSpPr>
        <dsp:cNvPr id="0" name=""/>
        <dsp:cNvSpPr/>
      </dsp:nvSpPr>
      <dsp:spPr>
        <a:xfrm>
          <a:off x="4725383" y="82267"/>
          <a:ext cx="4145035" cy="8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/>
            <a:t>Tabela de Temporalidade</a:t>
          </a:r>
        </a:p>
      </dsp:txBody>
      <dsp:txXfrm>
        <a:off x="4725383" y="82267"/>
        <a:ext cx="4145035" cy="806400"/>
      </dsp:txXfrm>
    </dsp:sp>
    <dsp:sp modelId="{54E6E927-4A12-417C-A40E-A39615443E97}">
      <dsp:nvSpPr>
        <dsp:cNvPr id="0" name=""/>
        <dsp:cNvSpPr/>
      </dsp:nvSpPr>
      <dsp:spPr>
        <a:xfrm>
          <a:off x="4725383" y="888667"/>
          <a:ext cx="4145035" cy="33818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/>
            <a:t>Instrumento de destinação, aprovado por autoridade competente, que determina prazos e condições de guarda tendo em vista a transferência, recolhimento, descarte ou de documentos</a:t>
          </a:r>
        </a:p>
      </dsp:txBody>
      <dsp:txXfrm>
        <a:off x="4725383" y="888667"/>
        <a:ext cx="4145035" cy="33818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A8A200-AD64-46C1-BF70-EA19EB458B3D}">
      <dsp:nvSpPr>
        <dsp:cNvPr id="0" name=""/>
        <dsp:cNvSpPr/>
      </dsp:nvSpPr>
      <dsp:spPr>
        <a:xfrm>
          <a:off x="4980" y="31718"/>
          <a:ext cx="1909264" cy="403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Competência</a:t>
          </a:r>
        </a:p>
      </dsp:txBody>
      <dsp:txXfrm>
        <a:off x="4980" y="31718"/>
        <a:ext cx="1909264" cy="403200"/>
      </dsp:txXfrm>
    </dsp:sp>
    <dsp:sp modelId="{33F5D6A1-A8D8-4BC3-8971-31045ABE31AB}">
      <dsp:nvSpPr>
        <dsp:cNvPr id="0" name=""/>
        <dsp:cNvSpPr/>
      </dsp:nvSpPr>
      <dsp:spPr>
        <a:xfrm>
          <a:off x="4980" y="434918"/>
          <a:ext cx="1909264" cy="374664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/>
            <a:t> É a missão para qual o órgão foi criado. </a:t>
          </a:r>
        </a:p>
      </dsp:txBody>
      <dsp:txXfrm>
        <a:off x="4980" y="434918"/>
        <a:ext cx="1909264" cy="3746643"/>
      </dsp:txXfrm>
    </dsp:sp>
    <dsp:sp modelId="{1AF61ADF-2172-4EA0-BE91-D10D59254463}">
      <dsp:nvSpPr>
        <dsp:cNvPr id="0" name=""/>
        <dsp:cNvSpPr/>
      </dsp:nvSpPr>
      <dsp:spPr>
        <a:xfrm>
          <a:off x="2181541" y="31718"/>
          <a:ext cx="1909264" cy="403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Função</a:t>
          </a:r>
        </a:p>
      </dsp:txBody>
      <dsp:txXfrm>
        <a:off x="2181541" y="31718"/>
        <a:ext cx="1909264" cy="403200"/>
      </dsp:txXfrm>
    </dsp:sp>
    <dsp:sp modelId="{241B87D0-DA3B-4186-9533-E3F1C421FA4B}">
      <dsp:nvSpPr>
        <dsp:cNvPr id="0" name=""/>
        <dsp:cNvSpPr/>
      </dsp:nvSpPr>
      <dsp:spPr>
        <a:xfrm>
          <a:off x="2181541" y="434918"/>
          <a:ext cx="1909264" cy="374664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/>
            <a:t>São os encargos atribuídos ao órgão para o desempenho de sua competência.</a:t>
          </a:r>
        </a:p>
      </dsp:txBody>
      <dsp:txXfrm>
        <a:off x="2181541" y="434918"/>
        <a:ext cx="1909264" cy="3746643"/>
      </dsp:txXfrm>
    </dsp:sp>
    <dsp:sp modelId="{A086C878-4378-4463-9834-5BA4FEC06EEE}">
      <dsp:nvSpPr>
        <dsp:cNvPr id="0" name=""/>
        <dsp:cNvSpPr/>
      </dsp:nvSpPr>
      <dsp:spPr>
        <a:xfrm>
          <a:off x="4358102" y="31718"/>
          <a:ext cx="1909264" cy="403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Atividade</a:t>
          </a:r>
        </a:p>
      </dsp:txBody>
      <dsp:txXfrm>
        <a:off x="4358102" y="31718"/>
        <a:ext cx="1909264" cy="403200"/>
      </dsp:txXfrm>
    </dsp:sp>
    <dsp:sp modelId="{3845C11E-1679-4254-B95C-5CBECF8C326D}">
      <dsp:nvSpPr>
        <dsp:cNvPr id="0" name=""/>
        <dsp:cNvSpPr/>
      </dsp:nvSpPr>
      <dsp:spPr>
        <a:xfrm>
          <a:off x="4358102" y="434918"/>
          <a:ext cx="1909264" cy="374664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/>
            <a:t>É ação desempenhada no cumprimento de uma função, e está diretamente relacionada à produção e acumulação documental.</a:t>
          </a:r>
        </a:p>
      </dsp:txBody>
      <dsp:txXfrm>
        <a:off x="4358102" y="434918"/>
        <a:ext cx="1909264" cy="3746643"/>
      </dsp:txXfrm>
    </dsp:sp>
    <dsp:sp modelId="{14948F6B-F007-4B32-8FA6-54C7C74729EE}">
      <dsp:nvSpPr>
        <dsp:cNvPr id="0" name=""/>
        <dsp:cNvSpPr/>
      </dsp:nvSpPr>
      <dsp:spPr>
        <a:xfrm>
          <a:off x="6534664" y="31718"/>
          <a:ext cx="1909264" cy="403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Espécie</a:t>
          </a:r>
        </a:p>
      </dsp:txBody>
      <dsp:txXfrm>
        <a:off x="6534664" y="31718"/>
        <a:ext cx="1909264" cy="403200"/>
      </dsp:txXfrm>
    </dsp:sp>
    <dsp:sp modelId="{60CCB6BE-C40D-4BD8-992A-DA60B3B3C9A3}">
      <dsp:nvSpPr>
        <dsp:cNvPr id="0" name=""/>
        <dsp:cNvSpPr/>
      </dsp:nvSpPr>
      <dsp:spPr>
        <a:xfrm>
          <a:off x="6534664" y="434918"/>
          <a:ext cx="1909264" cy="374664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/>
            <a:t>É a configuração que assume o documento de acordo com a disposição e a natureza das informações nele contidas. </a:t>
          </a:r>
          <a:r>
            <a:rPr lang="pt-BR" sz="1400" kern="1200" err="1"/>
            <a:t>Ex</a:t>
          </a:r>
          <a:r>
            <a:rPr lang="pt-BR" sz="1400" kern="1200"/>
            <a:t>: ata, carta, certidão, projeto, relatório, etc.</a:t>
          </a:r>
        </a:p>
      </dsp:txBody>
      <dsp:txXfrm>
        <a:off x="6534664" y="434918"/>
        <a:ext cx="1909264" cy="3746643"/>
      </dsp:txXfrm>
    </dsp:sp>
    <dsp:sp modelId="{4DC70B4B-1317-432F-9FF2-C0B5B90EE6F6}">
      <dsp:nvSpPr>
        <dsp:cNvPr id="0" name=""/>
        <dsp:cNvSpPr/>
      </dsp:nvSpPr>
      <dsp:spPr>
        <a:xfrm>
          <a:off x="8711225" y="31718"/>
          <a:ext cx="1909264" cy="403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Tipologia Documental</a:t>
          </a:r>
        </a:p>
      </dsp:txBody>
      <dsp:txXfrm>
        <a:off x="8711225" y="31718"/>
        <a:ext cx="1909264" cy="403200"/>
      </dsp:txXfrm>
    </dsp:sp>
    <dsp:sp modelId="{D7B42C3F-FE4D-47C0-A31D-A975D662F215}">
      <dsp:nvSpPr>
        <dsp:cNvPr id="0" name=""/>
        <dsp:cNvSpPr/>
      </dsp:nvSpPr>
      <dsp:spPr>
        <a:xfrm>
          <a:off x="8711225" y="434918"/>
          <a:ext cx="1909264" cy="374664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/>
            <a:t>É o conjunto dos tipos documentais; configuração que assume a espécie documental de acordo com a atividade que ela representa. Definem as séries documentais.</a:t>
          </a:r>
          <a:br>
            <a:rPr lang="pt-BR" sz="1400" kern="1200"/>
          </a:br>
          <a:r>
            <a:rPr lang="pt-BR" sz="1400" kern="1200"/>
            <a:t> </a:t>
          </a:r>
          <a:r>
            <a:rPr lang="pt-BR" sz="1400" kern="1200" err="1"/>
            <a:t>Ex</a:t>
          </a:r>
          <a:r>
            <a:rPr lang="pt-BR" sz="1400" kern="1200"/>
            <a:t>: Ata de reunião de conselho, Certidão de registro de tempo de serviço, Projeto de Aceleração do Crescimento, Relatório de atividades mensais.</a:t>
          </a:r>
        </a:p>
      </dsp:txBody>
      <dsp:txXfrm>
        <a:off x="8711225" y="434918"/>
        <a:ext cx="1909264" cy="374664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495D5-1374-40CC-B160-64BD51B8AE77}">
      <dsp:nvSpPr>
        <dsp:cNvPr id="0" name=""/>
        <dsp:cNvSpPr/>
      </dsp:nvSpPr>
      <dsp:spPr>
        <a:xfrm>
          <a:off x="2795733" y="2363"/>
          <a:ext cx="934826" cy="93482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1" kern="1200"/>
            <a:t>Espécie</a:t>
          </a:r>
        </a:p>
      </dsp:txBody>
      <dsp:txXfrm>
        <a:off x="2932635" y="139265"/>
        <a:ext cx="661022" cy="661022"/>
      </dsp:txXfrm>
    </dsp:sp>
    <dsp:sp modelId="{32420244-AEB5-4036-9537-7A6C2B664FEC}">
      <dsp:nvSpPr>
        <dsp:cNvPr id="0" name=""/>
        <dsp:cNvSpPr/>
      </dsp:nvSpPr>
      <dsp:spPr>
        <a:xfrm>
          <a:off x="2992046" y="1013098"/>
          <a:ext cx="542199" cy="542199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3063914" y="1220435"/>
        <a:ext cx="398463" cy="127525"/>
      </dsp:txXfrm>
    </dsp:sp>
    <dsp:sp modelId="{984B3F4E-C6F9-44C1-9DF4-15060114C477}">
      <dsp:nvSpPr>
        <dsp:cNvPr id="0" name=""/>
        <dsp:cNvSpPr/>
      </dsp:nvSpPr>
      <dsp:spPr>
        <a:xfrm>
          <a:off x="2795733" y="1631205"/>
          <a:ext cx="934826" cy="934826"/>
        </a:xfrm>
        <a:prstGeom prst="ellipse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1" kern="1200"/>
            <a:t>Verbo</a:t>
          </a:r>
        </a:p>
      </dsp:txBody>
      <dsp:txXfrm>
        <a:off x="2932635" y="1768107"/>
        <a:ext cx="661022" cy="661022"/>
      </dsp:txXfrm>
    </dsp:sp>
    <dsp:sp modelId="{B11F5E94-C27A-430B-922B-12884953E19F}">
      <dsp:nvSpPr>
        <dsp:cNvPr id="0" name=""/>
        <dsp:cNvSpPr/>
      </dsp:nvSpPr>
      <dsp:spPr>
        <a:xfrm>
          <a:off x="2992046" y="2641940"/>
          <a:ext cx="542199" cy="542199"/>
        </a:xfrm>
        <a:prstGeom prst="mathPlus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/>
        </a:p>
      </dsp:txBody>
      <dsp:txXfrm>
        <a:off x="3063914" y="2849277"/>
        <a:ext cx="398463" cy="127525"/>
      </dsp:txXfrm>
    </dsp:sp>
    <dsp:sp modelId="{3B8F0F21-6620-42CF-8B1B-F1F7491C69A5}">
      <dsp:nvSpPr>
        <dsp:cNvPr id="0" name=""/>
        <dsp:cNvSpPr/>
      </dsp:nvSpPr>
      <dsp:spPr>
        <a:xfrm>
          <a:off x="2795733" y="3260047"/>
          <a:ext cx="934826" cy="934826"/>
        </a:xfrm>
        <a:prstGeom prst="ellipse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1" kern="1200"/>
            <a:t>Objeto</a:t>
          </a:r>
        </a:p>
      </dsp:txBody>
      <dsp:txXfrm>
        <a:off x="2932635" y="3396949"/>
        <a:ext cx="661022" cy="661022"/>
      </dsp:txXfrm>
    </dsp:sp>
    <dsp:sp modelId="{26B95091-7FEC-4D0D-9434-43236E3E534C}">
      <dsp:nvSpPr>
        <dsp:cNvPr id="0" name=""/>
        <dsp:cNvSpPr/>
      </dsp:nvSpPr>
      <dsp:spPr>
        <a:xfrm>
          <a:off x="3870783" y="1924741"/>
          <a:ext cx="297274" cy="3477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/>
        </a:p>
      </dsp:txBody>
      <dsp:txXfrm>
        <a:off x="3870783" y="1994292"/>
        <a:ext cx="208092" cy="208653"/>
      </dsp:txXfrm>
    </dsp:sp>
    <dsp:sp modelId="{2096AEDB-484D-43EF-AFF3-98CF8BFA1C02}">
      <dsp:nvSpPr>
        <dsp:cNvPr id="0" name=""/>
        <dsp:cNvSpPr/>
      </dsp:nvSpPr>
      <dsp:spPr>
        <a:xfrm>
          <a:off x="4291455" y="1163792"/>
          <a:ext cx="1869653" cy="1869653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Tipologia documental</a:t>
          </a:r>
        </a:p>
      </dsp:txBody>
      <dsp:txXfrm>
        <a:off x="4565259" y="1437596"/>
        <a:ext cx="1322045" cy="132204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495D5-1374-40CC-B160-64BD51B8AE77}">
      <dsp:nvSpPr>
        <dsp:cNvPr id="0" name=""/>
        <dsp:cNvSpPr/>
      </dsp:nvSpPr>
      <dsp:spPr>
        <a:xfrm>
          <a:off x="2931582" y="3"/>
          <a:ext cx="1093302" cy="109330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/>
            <a:t>Processo</a:t>
          </a:r>
          <a:endParaRPr lang="pt-BR" sz="2400" b="1" kern="1200"/>
        </a:p>
      </dsp:txBody>
      <dsp:txXfrm>
        <a:off x="3091692" y="160113"/>
        <a:ext cx="773082" cy="773082"/>
      </dsp:txXfrm>
    </dsp:sp>
    <dsp:sp modelId="{32420244-AEB5-4036-9537-7A6C2B664FEC}">
      <dsp:nvSpPr>
        <dsp:cNvPr id="0" name=""/>
        <dsp:cNvSpPr/>
      </dsp:nvSpPr>
      <dsp:spPr>
        <a:xfrm>
          <a:off x="3161175" y="1182082"/>
          <a:ext cx="634115" cy="634115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000" kern="1200"/>
        </a:p>
      </dsp:txBody>
      <dsp:txXfrm>
        <a:off x="3245227" y="1424568"/>
        <a:ext cx="466011" cy="149143"/>
      </dsp:txXfrm>
    </dsp:sp>
    <dsp:sp modelId="{F68F2AC9-1256-44B9-A3AC-506AAFF94569}">
      <dsp:nvSpPr>
        <dsp:cNvPr id="0" name=""/>
        <dsp:cNvSpPr/>
      </dsp:nvSpPr>
      <dsp:spPr>
        <a:xfrm>
          <a:off x="2931582" y="1904974"/>
          <a:ext cx="1093302" cy="1093302"/>
        </a:xfrm>
        <a:prstGeom prst="ellipse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/>
            <a:t>De </a:t>
          </a:r>
          <a:r>
            <a:rPr lang="pt-BR" sz="1400" b="1" kern="1200"/>
            <a:t>concessão</a:t>
          </a:r>
          <a:endParaRPr lang="pt-BR" sz="1200" b="1" kern="1200"/>
        </a:p>
      </dsp:txBody>
      <dsp:txXfrm>
        <a:off x="3091692" y="2065084"/>
        <a:ext cx="773082" cy="773082"/>
      </dsp:txXfrm>
    </dsp:sp>
    <dsp:sp modelId="{B37C4EAA-84B1-4BF9-A1B7-9AA2E14E3EE7}">
      <dsp:nvSpPr>
        <dsp:cNvPr id="0" name=""/>
        <dsp:cNvSpPr/>
      </dsp:nvSpPr>
      <dsp:spPr>
        <a:xfrm>
          <a:off x="3161175" y="3087053"/>
          <a:ext cx="634115" cy="634115"/>
        </a:xfrm>
        <a:prstGeom prst="mathPlus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000" kern="1200"/>
        </a:p>
      </dsp:txBody>
      <dsp:txXfrm>
        <a:off x="3245227" y="3329539"/>
        <a:ext cx="466011" cy="149143"/>
      </dsp:txXfrm>
    </dsp:sp>
    <dsp:sp modelId="{3B8F0F21-6620-42CF-8B1B-F1F7491C69A5}">
      <dsp:nvSpPr>
        <dsp:cNvPr id="0" name=""/>
        <dsp:cNvSpPr/>
      </dsp:nvSpPr>
      <dsp:spPr>
        <a:xfrm>
          <a:off x="2931582" y="3809944"/>
          <a:ext cx="1093302" cy="1093302"/>
        </a:xfrm>
        <a:prstGeom prst="ellipse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/>
            <a:t>De Benefício Fiscal</a:t>
          </a:r>
        </a:p>
      </dsp:txBody>
      <dsp:txXfrm>
        <a:off x="3091692" y="3970054"/>
        <a:ext cx="773082" cy="773082"/>
      </dsp:txXfrm>
    </dsp:sp>
    <dsp:sp modelId="{26B95091-7FEC-4D0D-9434-43236E3E534C}">
      <dsp:nvSpPr>
        <dsp:cNvPr id="0" name=""/>
        <dsp:cNvSpPr/>
      </dsp:nvSpPr>
      <dsp:spPr>
        <a:xfrm>
          <a:off x="4188880" y="2248271"/>
          <a:ext cx="347670" cy="4067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700" kern="1200"/>
        </a:p>
      </dsp:txBody>
      <dsp:txXfrm>
        <a:off x="4188880" y="2329613"/>
        <a:ext cx="243369" cy="244024"/>
      </dsp:txXfrm>
    </dsp:sp>
    <dsp:sp modelId="{2096AEDB-484D-43EF-AFF3-98CF8BFA1C02}">
      <dsp:nvSpPr>
        <dsp:cNvPr id="0" name=""/>
        <dsp:cNvSpPr/>
      </dsp:nvSpPr>
      <dsp:spPr>
        <a:xfrm>
          <a:off x="4680866" y="1358322"/>
          <a:ext cx="2186605" cy="2186605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1" kern="1200"/>
            <a:t>Tipologia documental</a:t>
          </a:r>
        </a:p>
      </dsp:txBody>
      <dsp:txXfrm>
        <a:off x="5001087" y="1678543"/>
        <a:ext cx="1546163" cy="154616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8F2409-440F-42C8-A17B-9E6E72DB4643}">
      <dsp:nvSpPr>
        <dsp:cNvPr id="0" name=""/>
        <dsp:cNvSpPr/>
      </dsp:nvSpPr>
      <dsp:spPr>
        <a:xfrm>
          <a:off x="2846386" y="1117432"/>
          <a:ext cx="2590301" cy="259030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/>
            <a:t>Gestão de Documentos</a:t>
          </a:r>
        </a:p>
      </dsp:txBody>
      <dsp:txXfrm>
        <a:off x="3225727" y="1496773"/>
        <a:ext cx="1831619" cy="1831619"/>
      </dsp:txXfrm>
    </dsp:sp>
    <dsp:sp modelId="{BA029AD6-5452-4FCA-8A38-9B7A71B73F59}">
      <dsp:nvSpPr>
        <dsp:cNvPr id="0" name=""/>
        <dsp:cNvSpPr/>
      </dsp:nvSpPr>
      <dsp:spPr>
        <a:xfrm>
          <a:off x="3493961" y="79916"/>
          <a:ext cx="1295150" cy="1295150"/>
        </a:xfrm>
        <a:prstGeom prst="ellipse">
          <a:avLst/>
        </a:prstGeom>
        <a:solidFill>
          <a:schemeClr val="accent4">
            <a:alpha val="50000"/>
            <a:hueOff val="1960178"/>
            <a:satOff val="-8155"/>
            <a:lumOff val="192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/>
            <a:t>Agilidade no controle de documentos</a:t>
          </a:r>
        </a:p>
      </dsp:txBody>
      <dsp:txXfrm>
        <a:off x="3683631" y="269586"/>
        <a:ext cx="915810" cy="915810"/>
      </dsp:txXfrm>
    </dsp:sp>
    <dsp:sp modelId="{0E48F225-39F8-4356-9D00-93452A216972}">
      <dsp:nvSpPr>
        <dsp:cNvPr id="0" name=""/>
        <dsp:cNvSpPr/>
      </dsp:nvSpPr>
      <dsp:spPr>
        <a:xfrm>
          <a:off x="5096578" y="1244285"/>
          <a:ext cx="1295150" cy="1295150"/>
        </a:xfrm>
        <a:prstGeom prst="ellipse">
          <a:avLst/>
        </a:prstGeom>
        <a:solidFill>
          <a:schemeClr val="accent4">
            <a:alpha val="50000"/>
            <a:hueOff val="3920356"/>
            <a:satOff val="-16311"/>
            <a:lumOff val="384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/>
            <a:t>Utilização de Documentos</a:t>
          </a:r>
        </a:p>
      </dsp:txBody>
      <dsp:txXfrm>
        <a:off x="5286248" y="1433955"/>
        <a:ext cx="915810" cy="915810"/>
      </dsp:txXfrm>
    </dsp:sp>
    <dsp:sp modelId="{6C1F8251-5F4C-4AA3-9057-742959A3E1E7}">
      <dsp:nvSpPr>
        <dsp:cNvPr id="0" name=""/>
        <dsp:cNvSpPr/>
      </dsp:nvSpPr>
      <dsp:spPr>
        <a:xfrm>
          <a:off x="4484433" y="3128274"/>
          <a:ext cx="1295150" cy="1295150"/>
        </a:xfrm>
        <a:prstGeom prst="ellipse">
          <a:avLst/>
        </a:prstGeom>
        <a:solidFill>
          <a:schemeClr val="accent4">
            <a:alpha val="50000"/>
            <a:hueOff val="5880535"/>
            <a:satOff val="-24466"/>
            <a:lumOff val="5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/>
            <a:t>Recuperação de Documentos</a:t>
          </a:r>
        </a:p>
      </dsp:txBody>
      <dsp:txXfrm>
        <a:off x="4674103" y="3317944"/>
        <a:ext cx="915810" cy="915810"/>
      </dsp:txXfrm>
    </dsp:sp>
    <dsp:sp modelId="{DCBA235F-3942-4828-BD8B-467A3548B248}">
      <dsp:nvSpPr>
        <dsp:cNvPr id="0" name=""/>
        <dsp:cNvSpPr/>
      </dsp:nvSpPr>
      <dsp:spPr>
        <a:xfrm>
          <a:off x="2503490" y="3128274"/>
          <a:ext cx="1295150" cy="1295150"/>
        </a:xfrm>
        <a:prstGeom prst="ellipse">
          <a:avLst/>
        </a:prstGeom>
        <a:solidFill>
          <a:schemeClr val="accent4">
            <a:alpha val="50000"/>
            <a:hueOff val="7840713"/>
            <a:satOff val="-32622"/>
            <a:lumOff val="768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/>
            <a:t>Processo de tomada de decisões</a:t>
          </a:r>
        </a:p>
      </dsp:txBody>
      <dsp:txXfrm>
        <a:off x="2693160" y="3317944"/>
        <a:ext cx="915810" cy="915810"/>
      </dsp:txXfrm>
    </dsp:sp>
    <dsp:sp modelId="{9A44F38E-7703-4A83-91B7-359D76D7DE9A}">
      <dsp:nvSpPr>
        <dsp:cNvPr id="0" name=""/>
        <dsp:cNvSpPr/>
      </dsp:nvSpPr>
      <dsp:spPr>
        <a:xfrm>
          <a:off x="1891345" y="1244285"/>
          <a:ext cx="1295150" cy="1295150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/>
            <a:t>Preservação da memória institucional</a:t>
          </a:r>
        </a:p>
      </dsp:txBody>
      <dsp:txXfrm>
        <a:off x="2081015" y="1433955"/>
        <a:ext cx="915810" cy="9158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3934B7-A391-A94E-96C3-FCAFDF277C17}" type="datetimeFigureOut">
              <a:rPr lang="pt-BR" smtClean="0"/>
              <a:t>21/01/2026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2B7F1-8FA6-C24E-A598-07765E725B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461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É ideal para o bom funcionamento dos processos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2B7F1-8FA6-C24E-A598-07765E725BBE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948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Falar sobre ferramentas de organização (visual), controle e ações em grupos.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E2B7F1-8FA6-C24E-A598-07765E725BBE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1470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D3C9C9-2DC9-4F57-8F41-E325F03C99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95EB14-55D8-422B-9A21-83F9CEA54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3700BD-BE2F-4523-9098-F3F1173C0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0741-B178-4E38-86E8-944E1EA0B2AA}" type="datetimeFigureOut">
              <a:rPr lang="pt-BR" smtClean="0"/>
              <a:t>21/01/2026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6D892E-0C8B-43D1-838C-A42F1768D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0DAA56-A1DC-4E1E-AB3E-5F2D12C6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411FE-303E-449B-8940-86388E23BE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0866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474071-98B5-43A9-AD20-709081BDB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735E25-6CE9-42F8-9F6E-258C49844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4D1E7D-E818-4F5E-A9F3-8D72A755D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0741-B178-4E38-86E8-944E1EA0B2AA}" type="datetimeFigureOut">
              <a:rPr lang="pt-BR" smtClean="0"/>
              <a:t>21/01/2026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54AB82-FBCE-46BD-9839-D3421160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BD4489-446D-476F-B2B7-1EA8DC95F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411FE-303E-449B-8940-86388E23BE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7990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73A9A5-696C-4AF5-A77B-39435585C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24305B7-C78C-4EB4-B0BA-3D8C20B71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57B262-FAD3-4714-8B4F-882850DF4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0741-B178-4E38-86E8-944E1EA0B2AA}" type="datetimeFigureOut">
              <a:rPr lang="pt-BR" smtClean="0"/>
              <a:t>21/01/2026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022E92-E3FC-40B3-9D39-65D7A01A5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E3338F-7CE7-4DAB-BE0D-5DD040395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411FE-303E-449B-8940-86388E23BE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560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510C2F-A1CB-4517-A983-E89138FE4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CAD824-FA05-4DF9-8644-0DBA1F8E6D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A68F2C5-578D-47F1-A503-4ECC074E80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3A11A09-2ABE-481B-B26B-3AF7CF255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0741-B178-4E38-86E8-944E1EA0B2AA}" type="datetimeFigureOut">
              <a:rPr lang="pt-BR" smtClean="0"/>
              <a:t>21/01/2026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CA5952D-64BC-4764-9D3E-4AEA58A87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011377-6F74-4CF4-8DDF-32F467949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411FE-303E-449B-8940-86388E23BE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8656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E3ADFE-BF7D-417F-B01E-061D3BAF7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853D39-CDA7-4E0E-926E-1AE13AC7D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FA91D71-E861-4DC5-8DF4-547E8FD1E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308FB63-6AB8-44BC-A4F7-D065A9781C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ED02415-B46F-4316-AF64-6FF4805A89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FF47F4F-1047-4F20-A170-256D4DA1D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0741-B178-4E38-86E8-944E1EA0B2AA}" type="datetimeFigureOut">
              <a:rPr lang="pt-BR" smtClean="0"/>
              <a:t>21/01/2026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FE331FD-36AA-484F-ACA5-2A74858EB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2240607-D68D-4EF0-B70F-DAF20CAF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411FE-303E-449B-8940-86388E23BE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3259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50CD37-4B50-4FBB-A780-990F89F8A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2D740E0-140D-4996-A420-AFD299013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0741-B178-4E38-86E8-944E1EA0B2AA}" type="datetimeFigureOut">
              <a:rPr lang="pt-BR" smtClean="0"/>
              <a:t>21/01/2026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59C795A-4867-4154-A537-AE4FC57C6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146DCDF-922A-423A-B266-E2E5D9A36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411FE-303E-449B-8940-86388E23BE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960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FF6FAFC-FB7C-42A1-8626-FCF82312D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0741-B178-4E38-86E8-944E1EA0B2AA}" type="datetimeFigureOut">
              <a:rPr lang="pt-BR" smtClean="0"/>
              <a:t>21/01/2026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2448242-1649-4D9D-9167-ECD57FEB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19D9F15-7E38-4418-A330-406640FE1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411FE-303E-449B-8940-86388E23BE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9465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FE8AFA-C3C2-4525-B5FE-C70EC3176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29420B-95CF-44B6-903A-6F46E664F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CC1618C-637D-4DA2-9DC3-A102BC6AEE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393A3EA-BE42-4C69-AAED-ED3F47B2C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0741-B178-4E38-86E8-944E1EA0B2AA}" type="datetimeFigureOut">
              <a:rPr lang="pt-BR" smtClean="0"/>
              <a:t>21/01/2026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FB373E8-035C-47B5-8CB7-C9CC1791F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4628543-AD17-4D63-9FFC-AD8E4B1CA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411FE-303E-449B-8940-86388E23BE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2459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95804-E754-4D67-853B-7A2517913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D9BE280-2C38-453A-A338-BC075BA142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9876239-58EC-4D47-8C9D-2D4F3EE97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D3ABC36-D356-42D1-8020-8EAD9B405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0741-B178-4E38-86E8-944E1EA0B2AA}" type="datetimeFigureOut">
              <a:rPr lang="pt-BR" smtClean="0"/>
              <a:t>21/01/2026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9E11C58-F191-4F92-90C5-6DE0B7813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EE70FBC-F716-4665-8670-AC95C2ABF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411FE-303E-449B-8940-86388E23BE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9667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2AFBC4-B7B7-4D0D-8439-9637DA4F8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7F38DFC-2B5D-4794-BC09-F06E88FBFF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33E6AF-7B48-47EE-8EB5-73F75A009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0741-B178-4E38-86E8-944E1EA0B2AA}" type="datetimeFigureOut">
              <a:rPr lang="pt-BR" smtClean="0"/>
              <a:t>21/01/2026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5335BA-4FB2-4641-BC05-F1F9EA588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B98F44-D8F1-4350-A994-B9F737FE5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411FE-303E-449B-8940-86388E23BE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178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88F446C-64A1-437C-857E-B1D42EBFE5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2682A9B-740E-4206-AFCC-8589834C3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3324F3-8171-4D43-9594-B06AB0F5A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90741-B178-4E38-86E8-944E1EA0B2AA}" type="datetimeFigureOut">
              <a:rPr lang="pt-BR" smtClean="0"/>
              <a:t>21/01/2026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43EF2F-AD58-492D-B4FC-0CB57EF8A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984CC6-7777-45A7-8B2E-8E35351E3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411FE-303E-449B-8940-86388E23BE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1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E86F98D-8AAB-452B-91A4-308329B9D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5CD87F-7DB3-4774-98CB-44461F0BD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799D99-651F-4BF8-A8DD-330F46C150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90741-B178-4E38-86E8-944E1EA0B2AA}" type="datetimeFigureOut">
              <a:rPr lang="pt-BR" smtClean="0"/>
              <a:t>21/01/2026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6A375F-4F29-453F-BF37-63A4813F0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00FA3E-BF72-4284-87AF-E7968A24F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411FE-303E-449B-8940-86388E23BE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9455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ikisei.rj.gov.br/index.php?title=Arquivo:Retorno_programado2.png&amp;filetimestamp=20230522185739&amp;" TargetMode="External"/><Relationship Id="rId13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12" Type="http://schemas.openxmlformats.org/officeDocument/2006/relationships/hyperlink" Target="https://wikisei.rj.gov.br/index.php?title=Arquivo:Retorno_aguardando2.png&amp;filetimestamp=20230522185649&amp;" TargetMode="External"/><Relationship Id="rId17" Type="http://schemas.openxmlformats.org/officeDocument/2006/relationships/image" Target="../media/image40.png"/><Relationship Id="rId2" Type="http://schemas.openxmlformats.org/officeDocument/2006/relationships/image" Target="../media/image4.png"/><Relationship Id="rId16" Type="http://schemas.openxmlformats.org/officeDocument/2006/relationships/hyperlink" Target="https://wikisei.rj.gov.br/index.php?title=Arquivo:Exclamacao2.png&amp;filetimestamp=20230522190031&amp;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ikisei.rj.gov.br/index.php?title=Arquivo:Retorno_programado3-01.png&amp;filetimestamp=20230522185810&amp;" TargetMode="External"/><Relationship Id="rId11" Type="http://schemas.openxmlformats.org/officeDocument/2006/relationships/image" Target="../media/image37.png"/><Relationship Id="rId5" Type="http://schemas.openxmlformats.org/officeDocument/2006/relationships/image" Target="../media/image34.png"/><Relationship Id="rId15" Type="http://schemas.openxmlformats.org/officeDocument/2006/relationships/image" Target="../media/image39.png"/><Relationship Id="rId10" Type="http://schemas.openxmlformats.org/officeDocument/2006/relationships/hyperlink" Target="https://wikisei.rj.gov.br/index.php?title=Arquivo:Retorno_aguardando1.png&amp;filetimestamp=20230522185634&amp;" TargetMode="External"/><Relationship Id="rId4" Type="http://schemas.openxmlformats.org/officeDocument/2006/relationships/hyperlink" Target="https://wikisei.rj.gov.br/index.php?title=Arquivo:Retorno_programado1.png&amp;filetimestamp=20230522185721&amp;" TargetMode="External"/><Relationship Id="rId9" Type="http://schemas.openxmlformats.org/officeDocument/2006/relationships/image" Target="../media/image36.png"/><Relationship Id="rId14" Type="http://schemas.openxmlformats.org/officeDocument/2006/relationships/hyperlink" Target="https://wikisei.rj.gov.br/index.php?title=Arquivo:Retorno_aguardando3-01.png&amp;filetimestamp=20230522185705&amp;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hyperlink" Target="https://wikisei.rj.gov.br/index.php?title=Arquivo:Anotacao2-01.png&amp;filetimestamp=20230522193217&amp;" TargetMode="External"/><Relationship Id="rId18" Type="http://schemas.openxmlformats.org/officeDocument/2006/relationships/image" Target="../media/image48.png"/><Relationship Id="rId3" Type="http://schemas.openxmlformats.org/officeDocument/2006/relationships/hyperlink" Target="https://wikisei.rj.gov.br/index.php?title=Arquivo:Controle_prazo3-01.png&amp;filetimestamp=20230522185943&amp;" TargetMode="External"/><Relationship Id="rId7" Type="http://schemas.openxmlformats.org/officeDocument/2006/relationships/hyperlink" Target="https://wikisei.rj.gov.br/index.php?title=Arquivo:Controle_prazo1.png&amp;filetimestamp=20230522185537&amp;" TargetMode="External"/><Relationship Id="rId12" Type="http://schemas.openxmlformats.org/officeDocument/2006/relationships/image" Target="../media/image45.png"/><Relationship Id="rId17" Type="http://schemas.openxmlformats.org/officeDocument/2006/relationships/hyperlink" Target="https://wikisei.rj.gov.br/index.php?title=Arquivo:Anotacao_cadastro.png&amp;filetimestamp=20230522193239&amp;" TargetMode="External"/><Relationship Id="rId2" Type="http://schemas.openxmlformats.org/officeDocument/2006/relationships/image" Target="../media/image4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hyperlink" Target="https://wikisei.rj.gov.br/index.php?title=Arquivo:Marcador_roxo.png&amp;filetimestamp=20230523192044&amp;" TargetMode="External"/><Relationship Id="rId5" Type="http://schemas.openxmlformats.org/officeDocument/2006/relationships/hyperlink" Target="https://wikisei.rj.gov.br/index.php?title=Arquivo:Controle_prazo2.png&amp;filetimestamp=20230522185558&amp;" TargetMode="External"/><Relationship Id="rId15" Type="http://schemas.openxmlformats.org/officeDocument/2006/relationships/hyperlink" Target="https://wikisei.rj.gov.br/index.php?title=Arquivo:Credencial_assinatura.png&amp;filetimestamp=20230523144733&amp;" TargetMode="External"/><Relationship Id="rId10" Type="http://schemas.openxmlformats.org/officeDocument/2006/relationships/image" Target="../media/image44.png"/><Relationship Id="rId4" Type="http://schemas.openxmlformats.org/officeDocument/2006/relationships/image" Target="../media/image41.png"/><Relationship Id="rId9" Type="http://schemas.openxmlformats.org/officeDocument/2006/relationships/hyperlink" Target="https://wikisei.rj.gov.br/index.php?title=Arquivo:Situacao_gerenciar-01.png&amp;filetimestamp=20230523195737&amp;" TargetMode="External"/><Relationship Id="rId1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sei.rj.gov.br/index.php?title=Arquivo:Federacao_gerenciar-01.png&amp;filetimestamp=20230523170315&amp;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sv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pn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8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hyperlink" Target="mailto:sei-rj@fazenda.rj.gov.br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yamaral@fazenda.rj.gov.br" TargetMode="External"/><Relationship Id="rId4" Type="http://schemas.openxmlformats.org/officeDocument/2006/relationships/hyperlink" Target="mailto:usuarioexterno@fazenda.rj.gov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essoa na frente de um laptop&#10;&#10;Descrição gerada automaticamente">
            <a:extLst>
              <a:ext uri="{FF2B5EF4-FFF2-40B4-BE49-F238E27FC236}">
                <a16:creationId xmlns:a16="http://schemas.microsoft.com/office/drawing/2014/main" id="{032BA9AB-2CE2-4227-99A4-1EF274CBD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9"/>
          <a:stretch/>
        </p:blipFill>
        <p:spPr>
          <a:xfrm>
            <a:off x="-30224" y="0"/>
            <a:ext cx="12222224" cy="3744686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5655ACBC-3B77-467A-8F56-E228E938B901}"/>
              </a:ext>
            </a:extLst>
          </p:cNvPr>
          <p:cNvSpPr/>
          <p:nvPr/>
        </p:nvSpPr>
        <p:spPr>
          <a:xfrm>
            <a:off x="-42520" y="0"/>
            <a:ext cx="12246816" cy="6858000"/>
          </a:xfrm>
          <a:prstGeom prst="rect">
            <a:avLst/>
          </a:prstGeom>
          <a:solidFill>
            <a:srgbClr val="274B6F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00108C0-C701-46F5-B0C3-CD2B0E26D471}"/>
              </a:ext>
            </a:extLst>
          </p:cNvPr>
          <p:cNvSpPr/>
          <p:nvPr/>
        </p:nvSpPr>
        <p:spPr>
          <a:xfrm>
            <a:off x="-35262" y="3744687"/>
            <a:ext cx="12191999" cy="31133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C33913C-00B2-4CC3-8203-663DB8E370A0}"/>
              </a:ext>
            </a:extLst>
          </p:cNvPr>
          <p:cNvSpPr/>
          <p:nvPr/>
        </p:nvSpPr>
        <p:spPr>
          <a:xfrm>
            <a:off x="-47558" y="2953527"/>
            <a:ext cx="12239558" cy="155083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 descr="Interface gráfica do usuário, Texto, Logotipo&#10;&#10;Descrição gerada automaticamente">
            <a:extLst>
              <a:ext uri="{FF2B5EF4-FFF2-40B4-BE49-F238E27FC236}">
                <a16:creationId xmlns:a16="http://schemas.microsoft.com/office/drawing/2014/main" id="{653868B0-C658-48D2-A5D5-EE10213E4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667" y="5836183"/>
            <a:ext cx="2527070" cy="827315"/>
          </a:xfrm>
          <a:prstGeom prst="rect">
            <a:avLst/>
          </a:prstGeom>
          <a:effectLst>
            <a:outerShdw blurRad="50800" dist="38100" dir="16200000" rotWithShape="0">
              <a:schemeClr val="tx1">
                <a:alpha val="40000"/>
              </a:schemeClr>
            </a:outerShdw>
          </a:effectLst>
        </p:spPr>
      </p:pic>
      <p:grpSp>
        <p:nvGrpSpPr>
          <p:cNvPr id="20" name="Agrupar 19">
            <a:extLst>
              <a:ext uri="{FF2B5EF4-FFF2-40B4-BE49-F238E27FC236}">
                <a16:creationId xmlns:a16="http://schemas.microsoft.com/office/drawing/2014/main" id="{82F36993-9AA6-4716-B3EF-A14BE675A5AD}"/>
              </a:ext>
            </a:extLst>
          </p:cNvPr>
          <p:cNvGrpSpPr/>
          <p:nvPr/>
        </p:nvGrpSpPr>
        <p:grpSpPr>
          <a:xfrm>
            <a:off x="1334398" y="2886136"/>
            <a:ext cx="7743404" cy="1679462"/>
            <a:chOff x="108927" y="2487863"/>
            <a:chExt cx="7743404" cy="1679462"/>
          </a:xfrm>
        </p:grpSpPr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13F1E654-FA41-4B06-BA3E-9C7690E64419}"/>
                </a:ext>
              </a:extLst>
            </p:cNvPr>
            <p:cNvSpPr txBox="1"/>
            <p:nvPr/>
          </p:nvSpPr>
          <p:spPr>
            <a:xfrm>
              <a:off x="108927" y="2487863"/>
              <a:ext cx="732460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5400" b="1">
                  <a:solidFill>
                    <a:srgbClr val="86CE37"/>
                  </a:solidFill>
                  <a:effectLst>
                    <a:outerShdw blurRad="50800" dist="38100" dir="13500000" algn="br" rotWithShape="0">
                      <a:prstClr val="black">
                        <a:alpha val="40000"/>
                      </a:prstClr>
                    </a:outerShdw>
                  </a:effectLst>
                  <a:cs typeface="Levenim MT" panose="02010502060101010101" pitchFamily="2" charset="-79"/>
                </a:rPr>
                <a:t>Práticas com o </a:t>
              </a:r>
            </a:p>
            <a:p>
              <a:endParaRPr lang="pt-BR"/>
            </a:p>
          </p:txBody>
        </p:sp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A751D540-7586-4CEB-91B6-57F41A0FA2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550"/>
            <a:stretch/>
          </p:blipFill>
          <p:spPr>
            <a:xfrm>
              <a:off x="5688374" y="2897922"/>
              <a:ext cx="2163957" cy="1269403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7" name="Imagem 16">
            <a:extLst>
              <a:ext uri="{FF2B5EF4-FFF2-40B4-BE49-F238E27FC236}">
                <a16:creationId xmlns:a16="http://schemas.microsoft.com/office/drawing/2014/main" id="{586C82F2-D8AF-44AB-BAF3-ABE01F5459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7" y="5621848"/>
            <a:ext cx="2450942" cy="1041650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F623170D-C7D4-4500-AA8E-2F8D82F4A790}"/>
              </a:ext>
            </a:extLst>
          </p:cNvPr>
          <p:cNvSpPr/>
          <p:nvPr/>
        </p:nvSpPr>
        <p:spPr>
          <a:xfrm>
            <a:off x="-54816" y="854254"/>
            <a:ext cx="3643086" cy="914400"/>
          </a:xfrm>
          <a:prstGeom prst="rect">
            <a:avLst/>
          </a:prstGeom>
          <a:solidFill>
            <a:schemeClr val="tx2">
              <a:lumMod val="60000"/>
              <a:lumOff val="4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spc="300"/>
              <a:t>TREINAMENTO</a:t>
            </a:r>
          </a:p>
        </p:txBody>
      </p:sp>
    </p:spTree>
    <p:extLst>
      <p:ext uri="{BB962C8B-B14F-4D97-AF65-F5344CB8AC3E}">
        <p14:creationId xmlns:p14="http://schemas.microsoft.com/office/powerpoint/2010/main" val="2548362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101600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PROGRAMAÇÃO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2C856A-317B-4985-B23A-6ADA8561902D}"/>
              </a:ext>
            </a:extLst>
          </p:cNvPr>
          <p:cNvSpPr txBox="1"/>
          <p:nvPr/>
        </p:nvSpPr>
        <p:spPr>
          <a:xfrm>
            <a:off x="580571" y="1147835"/>
            <a:ext cx="11030857" cy="5021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b="1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MÓDULO 1:</a:t>
            </a:r>
            <a:r>
              <a:rPr lang="pt-BR" sz="2400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 INTRODUÇÃO A GESTÃO DE DOCUMENTOS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b="1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MÓDULO 2:</a:t>
            </a:r>
            <a:r>
              <a:rPr lang="pt-BR" sz="2400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 INTRODUÇÃO AO SEI-RJ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b="1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MÓDULO 3:</a:t>
            </a:r>
            <a:r>
              <a:rPr lang="pt-BR" sz="2400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 OPERAÇÕES COM PROCESSOS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b="1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MÓDULO 4:</a:t>
            </a:r>
            <a:r>
              <a:rPr lang="pt-BR" sz="2400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 OPERAÇÕES COM DOCUMENTOS</a:t>
            </a:r>
            <a:endParaRPr lang="pt-BR" sz="2400">
              <a:solidFill>
                <a:srgbClr val="274B6F"/>
              </a:solidFill>
              <a:latin typeface="Calibri" panose="020F050202020403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b="1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MÓDULO 5:</a:t>
            </a:r>
            <a:r>
              <a:rPr lang="pt-BR" sz="2400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 OPERAÇÕES AVANÇADAS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b="1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MÓDULO 6:</a:t>
            </a:r>
            <a:r>
              <a:rPr lang="pt-BR" sz="2400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 FERRAMENTAS DE ORGANIZAÇÃO E FLUXO</a:t>
            </a:r>
            <a:endParaRPr lang="pt-BR" sz="2400">
              <a:solidFill>
                <a:srgbClr val="274B6F"/>
              </a:solidFill>
              <a:latin typeface="Calibri" panose="020F050202020403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b="1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MÓDULO 7:</a:t>
            </a:r>
            <a:r>
              <a:rPr lang="pt-BR" sz="2400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 USUÁRIO EXTERNO</a:t>
            </a:r>
            <a:endParaRPr lang="pt-BR" sz="2400">
              <a:solidFill>
                <a:srgbClr val="274B6F"/>
              </a:solidFill>
              <a:latin typeface="Calibri" panose="020F050202020403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b="1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MÓDULO 8:</a:t>
            </a:r>
            <a:r>
              <a:rPr lang="pt-BR" sz="2400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 PROCESSOS SIGILOSOS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b="1">
                <a:solidFill>
                  <a:srgbClr val="274B6F"/>
                </a:solidFill>
                <a:effectLst/>
                <a:latin typeface="Calibri" panose="020F0502020204030204" pitchFamily="34" charset="0"/>
              </a:rPr>
              <a:t>MÓDULO 9:</a:t>
            </a:r>
            <a:r>
              <a:rPr lang="pt-BR" sz="2400" b="1">
                <a:solidFill>
                  <a:srgbClr val="274B6F"/>
                </a:solidFill>
                <a:latin typeface="Calibri" panose="020F0502020204030204" pitchFamily="34" charset="0"/>
              </a:rPr>
              <a:t> </a:t>
            </a:r>
            <a:r>
              <a:rPr lang="pt-BR" sz="2400">
                <a:solidFill>
                  <a:srgbClr val="274B6F"/>
                </a:solidFill>
                <a:latin typeface="Calibri" panose="020F0502020204030204" pitchFamily="34" charset="0"/>
              </a:rPr>
              <a:t>RECUPERAÇÃO DE INFORMAÇÕES</a:t>
            </a:r>
            <a:endParaRPr lang="pt-BR" sz="2400" b="1">
              <a:solidFill>
                <a:srgbClr val="274B6F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724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E810B41-9C77-4240-B9F1-5A1534DD5DC9}"/>
              </a:ext>
            </a:extLst>
          </p:cNvPr>
          <p:cNvSpPr/>
          <p:nvPr/>
        </p:nvSpPr>
        <p:spPr>
          <a:xfrm>
            <a:off x="-47558" y="0"/>
            <a:ext cx="12239558" cy="4354285"/>
          </a:xfrm>
          <a:prstGeom prst="rect">
            <a:avLst/>
          </a:prstGeom>
          <a:blipFill dpi="0" rotWithShape="1">
            <a:blip r:embed="rId2">
              <a:alphaModFix amt="2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0" y="3429000"/>
            <a:ext cx="12239558" cy="146594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>
                <a:solidFill>
                  <a:srgbClr val="CEA83C"/>
                </a:solidFill>
              </a:rPr>
              <a:t>MÓDULO 1:</a:t>
            </a:r>
          </a:p>
          <a:p>
            <a:pPr algn="ctr"/>
            <a:r>
              <a:rPr lang="pt-BR" sz="4800" b="1">
                <a:solidFill>
                  <a:srgbClr val="CEA83C"/>
                </a:solidFill>
              </a:rPr>
              <a:t>INTRODUÇÃO A GESTÃO DE DOCUMENTOS</a:t>
            </a:r>
            <a:endParaRPr lang="pt-BR" sz="5400" b="1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032" y="5863527"/>
            <a:ext cx="2339936" cy="99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97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47558" y="-87085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GESTÃO DE DOCUMENTOS E SEI</a:t>
            </a:r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F59D5A6-B59C-49C3-B979-2010B6C8D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472" y="1381769"/>
            <a:ext cx="106254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000" b="1">
                <a:solidFill>
                  <a:srgbClr val="274B6F"/>
                </a:solidFill>
                <a:ea typeface="Calibri"/>
                <a:cs typeface="Arial"/>
              </a:rPr>
              <a:t>Gestão de Documentos</a:t>
            </a:r>
            <a:endParaRPr lang="pt-BR" altLang="pt-BR" sz="2000" b="1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ea typeface="Calibri"/>
              <a:cs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95A4F7D-A2D4-F77B-BB68-245B284F7CF0}"/>
              </a:ext>
            </a:extLst>
          </p:cNvPr>
          <p:cNvSpPr txBox="1"/>
          <p:nvPr/>
        </p:nvSpPr>
        <p:spPr>
          <a:xfrm>
            <a:off x="558693" y="1839750"/>
            <a:ext cx="11027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/>
              <a:t>Conjunto de operações técnicas que visam garantir: controle, autenticidade, confiabilidade e usabilidade dos registros emitidos, ao longo do tempo, independendo do suporte em que o documento se encontra.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D32B3903-23D7-4D65-8AFE-C8ED38C11FF7}"/>
              </a:ext>
            </a:extLst>
          </p:cNvPr>
          <p:cNvGraphicFramePr/>
          <p:nvPr/>
        </p:nvGraphicFramePr>
        <p:xfrm>
          <a:off x="582472" y="1568357"/>
          <a:ext cx="10550924" cy="5388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12489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21B1C18D-B01F-C95F-85D5-B33415BC42FF}"/>
              </a:ext>
            </a:extLst>
          </p:cNvPr>
          <p:cNvGraphicFramePr/>
          <p:nvPr/>
        </p:nvGraphicFramePr>
        <p:xfrm>
          <a:off x="873822" y="2102634"/>
          <a:ext cx="10042769" cy="4370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0" y="0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GESTÃO DE DOCUMENTOS E SEI</a:t>
            </a:r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F59D5A6-B59C-49C3-B979-2010B6C8D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472" y="1381769"/>
            <a:ext cx="106254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000" b="1">
                <a:solidFill>
                  <a:srgbClr val="274B6F"/>
                </a:solidFill>
                <a:ea typeface="Calibri"/>
                <a:cs typeface="Arial"/>
              </a:rPr>
              <a:t>Gestão de Documentos e SEI-RJ</a:t>
            </a:r>
            <a:endParaRPr lang="pt-BR" altLang="pt-BR" sz="2000" b="1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ea typeface="Calibri"/>
              <a:cs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95A4F7D-A2D4-F77B-BB68-245B284F7CF0}"/>
              </a:ext>
            </a:extLst>
          </p:cNvPr>
          <p:cNvSpPr txBox="1"/>
          <p:nvPr/>
        </p:nvSpPr>
        <p:spPr>
          <a:xfrm>
            <a:off x="558693" y="1839750"/>
            <a:ext cx="11027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/>
              <a:t>A relação entre Gestão de Documentos e SEI é constituída de forma intrínseca, considerando que pelo fato do sistema tramitar documentos/processos, traz consigo ferramentas que auxiliam a implementação dos procedimentos de Gestão de Documentos de forma segura e eficiente. Essa inter-relação favorecer a modernização e transparência na Administração pública.</a:t>
            </a:r>
          </a:p>
        </p:txBody>
      </p:sp>
    </p:spTree>
    <p:extLst>
      <p:ext uri="{BB962C8B-B14F-4D97-AF65-F5344CB8AC3E}">
        <p14:creationId xmlns:p14="http://schemas.microsoft.com/office/powerpoint/2010/main" val="4107289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47558" y="-87085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GESTÃO DE DOCUMENTOS E O SEI</a:t>
            </a:r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5C8363AF-8FD8-C03E-E8C8-11E75AD0E210}"/>
              </a:ext>
            </a:extLst>
          </p:cNvPr>
          <p:cNvGraphicFramePr/>
          <p:nvPr/>
        </p:nvGraphicFramePr>
        <p:xfrm>
          <a:off x="441158" y="2142322"/>
          <a:ext cx="11309684" cy="3497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CEEB9B2A-B0FD-6076-99A2-33A770C66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674" y="1348389"/>
            <a:ext cx="106254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pt-BR" sz="2000" b="1">
                <a:solidFill>
                  <a:srgbClr val="274B6F"/>
                </a:solidFill>
                <a:ea typeface="+mn-lt"/>
                <a:cs typeface="+mn-lt"/>
              </a:rPr>
              <a:t>Etapas Técnicas</a:t>
            </a:r>
          </a:p>
        </p:txBody>
      </p:sp>
    </p:spTree>
    <p:extLst>
      <p:ext uri="{BB962C8B-B14F-4D97-AF65-F5344CB8AC3E}">
        <p14:creationId xmlns:p14="http://schemas.microsoft.com/office/powerpoint/2010/main" val="2816514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47558" y="-87085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GESTÃO DE DOCUMENTOS E SEI</a:t>
            </a:r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F59D5A6-B59C-49C3-B979-2010B6C8D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472" y="1381769"/>
            <a:ext cx="106254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000" b="1">
                <a:solidFill>
                  <a:srgbClr val="274B6F"/>
                </a:solidFill>
                <a:ea typeface="Calibri"/>
                <a:cs typeface="Arial"/>
              </a:rPr>
              <a:t>Documentos de Arquivo</a:t>
            </a:r>
            <a:endParaRPr lang="pt-BR" altLang="pt-BR" sz="2000" b="1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ea typeface="Calibri"/>
              <a:cs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95A4F7D-A2D4-F77B-BB68-245B284F7CF0}"/>
              </a:ext>
            </a:extLst>
          </p:cNvPr>
          <p:cNvSpPr txBox="1"/>
          <p:nvPr/>
        </p:nvSpPr>
        <p:spPr>
          <a:xfrm>
            <a:off x="558693" y="1885914"/>
            <a:ext cx="11027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/>
              <a:t>Conjunto de documentos produzidos e acumulados por uma entidade, pública ou privada, pessoa ou família, no desempenho de suas atividades, independentemente da natureza do suporte.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6BD5017-B378-3DC5-8322-9EDFC71F219A}"/>
              </a:ext>
            </a:extLst>
          </p:cNvPr>
          <p:cNvGraphicFramePr/>
          <p:nvPr/>
        </p:nvGraphicFramePr>
        <p:xfrm>
          <a:off x="558693" y="2636279"/>
          <a:ext cx="11027055" cy="3837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2332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47558" y="-87085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GESTÃO DE DOCUMENTOS E O SEI</a:t>
            </a:r>
            <a:endParaRPr lang="pt-BR" sz="280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F59D5A6-B59C-49C3-B979-2010B6C8D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019" y="1170007"/>
            <a:ext cx="106254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000" b="1">
                <a:solidFill>
                  <a:srgbClr val="274B6F"/>
                </a:solidFill>
                <a:ea typeface="Calibri"/>
                <a:cs typeface="Arial"/>
              </a:rPr>
              <a:t>Instrumentos Técnicos de Gestão de Documentos.</a:t>
            </a:r>
            <a:endParaRPr lang="pt-BR" altLang="pt-BR" sz="2000" b="1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ea typeface="Calibri"/>
              <a:cs typeface="Arial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1304BC9-CC54-C368-3555-3785D020721B}"/>
              </a:ext>
            </a:extLst>
          </p:cNvPr>
          <p:cNvGraphicFramePr/>
          <p:nvPr/>
        </p:nvGraphicFramePr>
        <p:xfrm>
          <a:off x="1289538" y="1785558"/>
          <a:ext cx="8870462" cy="4352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0837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47558" y="-87085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GESTÃO DE DOCUMENTOS E O SEI</a:t>
            </a:r>
            <a:endParaRPr lang="pt-BR" sz="280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F59D5A6-B59C-49C3-B979-2010B6C8D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019" y="1170007"/>
            <a:ext cx="106254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000" b="1">
                <a:solidFill>
                  <a:srgbClr val="274B6F"/>
                </a:solidFill>
                <a:ea typeface="Calibri"/>
                <a:cs typeface="Arial"/>
              </a:rPr>
              <a:t>Instrumentos Técnicos de Gestão de Documentos.</a:t>
            </a:r>
            <a:endParaRPr lang="pt-BR" altLang="pt-BR" sz="2000" b="1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ea typeface="Calibri"/>
              <a:cs typeface="Arial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1304BC9-CC54-C368-3555-3785D020721B}"/>
              </a:ext>
            </a:extLst>
          </p:cNvPr>
          <p:cNvGraphicFramePr/>
          <p:nvPr/>
        </p:nvGraphicFramePr>
        <p:xfrm>
          <a:off x="812019" y="1785558"/>
          <a:ext cx="10625470" cy="4213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5F627D15-4D4D-3EF4-430F-58B108FBEFF3}"/>
              </a:ext>
            </a:extLst>
          </p:cNvPr>
          <p:cNvSpPr txBox="1"/>
          <p:nvPr/>
        </p:nvSpPr>
        <p:spPr>
          <a:xfrm>
            <a:off x="9929531" y="6051620"/>
            <a:ext cx="3015915" cy="368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APERJ - 2012</a:t>
            </a:r>
          </a:p>
        </p:txBody>
      </p:sp>
    </p:spTree>
    <p:extLst>
      <p:ext uri="{BB962C8B-B14F-4D97-AF65-F5344CB8AC3E}">
        <p14:creationId xmlns:p14="http://schemas.microsoft.com/office/powerpoint/2010/main" val="3639099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47558" y="-87085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GESTÃO DE DOCUMENTOS E O SEI</a:t>
            </a:r>
            <a:endParaRPr lang="pt-BR" sz="280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F59D5A6-B59C-49C3-B979-2010B6C8D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019" y="1170007"/>
            <a:ext cx="106254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000" b="1">
                <a:solidFill>
                  <a:srgbClr val="274B6F"/>
                </a:solidFill>
                <a:ea typeface="Calibri"/>
                <a:cs typeface="Arial"/>
              </a:rPr>
              <a:t>Instrumentos Técnicos de Gestão de Documentos.</a:t>
            </a:r>
            <a:endParaRPr lang="pt-BR" altLang="pt-BR" sz="2000" b="1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ea typeface="Calibri"/>
              <a:cs typeface="Arial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8FC514FB-9261-0098-BA70-237C2A3DE66F}"/>
              </a:ext>
            </a:extLst>
          </p:cNvPr>
          <p:cNvGraphicFramePr/>
          <p:nvPr/>
        </p:nvGraphicFramePr>
        <p:xfrm>
          <a:off x="-1657685" y="1923124"/>
          <a:ext cx="8956842" cy="4197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60F55149-EAA9-F1C0-FD3C-583D11B0D2C7}"/>
              </a:ext>
            </a:extLst>
          </p:cNvPr>
          <p:cNvGraphicFramePr/>
          <p:nvPr/>
        </p:nvGraphicFramePr>
        <p:xfrm>
          <a:off x="4301957" y="1400137"/>
          <a:ext cx="9799054" cy="4903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212208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47559" y="-106863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GESTÃO DE DOCUMENTOS E O SEI</a:t>
            </a:r>
            <a:endParaRPr lang="pt-BR" sz="280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F59D5A6-B59C-49C3-B979-2010B6C8D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485" y="984000"/>
            <a:ext cx="106254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000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ea typeface="Calibri"/>
                <a:cs typeface="Arial"/>
              </a:rPr>
              <a:t>Plano de Classificação Atividade-Fim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FCCEC60-2A1F-5218-02D2-F3B4E1655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029" y="1570117"/>
            <a:ext cx="10450383" cy="445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656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47559" y="-106863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GESTÃO DE DOCUMENTOS E O SEI</a:t>
            </a:r>
            <a:endParaRPr lang="pt-BR" sz="280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F59D5A6-B59C-49C3-B979-2010B6C8D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485" y="984000"/>
            <a:ext cx="106254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000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ea typeface="Calibri"/>
                <a:cs typeface="Arial"/>
              </a:rPr>
              <a:t>Plano de Classificação Atividade-Meio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92DB77A-8B00-7205-27C1-19D566B99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85" y="1594789"/>
            <a:ext cx="10498015" cy="466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61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47559" y="-106863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GESTÃO DE DOCUMENTOS E O SEI</a:t>
            </a:r>
            <a:endParaRPr lang="pt-BR" sz="280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F59D5A6-B59C-49C3-B979-2010B6C8D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485" y="984000"/>
            <a:ext cx="106254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000">
                <a:solidFill>
                  <a:srgbClr val="274B6F"/>
                </a:solidFill>
                <a:ea typeface="Calibri"/>
                <a:cs typeface="Arial"/>
              </a:rPr>
              <a:t>Tabela de Temporalidade</a:t>
            </a:r>
            <a:r>
              <a:rPr lang="pt-BR" altLang="pt-BR" sz="2000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ea typeface="Calibri"/>
                <a:cs typeface="Arial"/>
              </a:rPr>
              <a:t> Atividade-Fim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FE83356-462E-AE34-3027-121054F53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85" y="1637658"/>
            <a:ext cx="10212225" cy="458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86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47559" y="-106863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GESTÃO DE DOCUMENTOS E O SEI</a:t>
            </a:r>
            <a:endParaRPr lang="pt-BR" sz="280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F59D5A6-B59C-49C3-B979-2010B6C8D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485" y="984000"/>
            <a:ext cx="106254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000">
                <a:solidFill>
                  <a:srgbClr val="274B6F"/>
                </a:solidFill>
                <a:ea typeface="Calibri"/>
                <a:cs typeface="Arial"/>
              </a:rPr>
              <a:t>Tabela de Temporalidade </a:t>
            </a:r>
            <a:r>
              <a:rPr lang="pt-BR" altLang="pt-BR" sz="2000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ea typeface="Calibri"/>
                <a:cs typeface="Arial"/>
              </a:rPr>
              <a:t>Atividade-Meio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414D06A-C32C-A8FA-37F6-9B6252F56D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502"/>
          <a:stretch/>
        </p:blipFill>
        <p:spPr>
          <a:xfrm>
            <a:off x="361071" y="1593743"/>
            <a:ext cx="11469857" cy="461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35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47559" y="-106863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GESTÃO DE DOCUMENTOS E O SEI</a:t>
            </a:r>
            <a:endParaRPr lang="pt-BR" sz="280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F59D5A6-B59C-49C3-B979-2010B6C8D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485" y="1417137"/>
            <a:ext cx="106254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000" b="1">
                <a:solidFill>
                  <a:srgbClr val="274B6F"/>
                </a:solidFill>
                <a:ea typeface="Calibri"/>
                <a:cs typeface="Arial"/>
              </a:rPr>
              <a:t>Resultados da Gestão de Documentos:</a:t>
            </a:r>
            <a:endParaRPr lang="pt-BR" altLang="pt-BR" sz="2000" b="1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ea typeface="Calibri"/>
              <a:cs typeface="Arial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FEC09D5C-81C9-B6FE-C0FB-6563232E26BA}"/>
              </a:ext>
            </a:extLst>
          </p:cNvPr>
          <p:cNvGraphicFramePr/>
          <p:nvPr/>
        </p:nvGraphicFramePr>
        <p:xfrm>
          <a:off x="2032000" y="1817247"/>
          <a:ext cx="8283074" cy="4503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5D0C5AA6-7879-3970-4A49-7CE9232B4A76}"/>
              </a:ext>
            </a:extLst>
          </p:cNvPr>
          <p:cNvSpPr txBox="1"/>
          <p:nvPr/>
        </p:nvSpPr>
        <p:spPr>
          <a:xfrm>
            <a:off x="9176084" y="5951621"/>
            <a:ext cx="3015915" cy="368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APERJ - 2012</a:t>
            </a:r>
          </a:p>
        </p:txBody>
      </p:sp>
    </p:spTree>
    <p:extLst>
      <p:ext uri="{BB962C8B-B14F-4D97-AF65-F5344CB8AC3E}">
        <p14:creationId xmlns:p14="http://schemas.microsoft.com/office/powerpoint/2010/main" val="940174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E810B41-9C77-4240-B9F1-5A1534DD5DC9}"/>
              </a:ext>
            </a:extLst>
          </p:cNvPr>
          <p:cNvSpPr/>
          <p:nvPr/>
        </p:nvSpPr>
        <p:spPr>
          <a:xfrm>
            <a:off x="-47558" y="0"/>
            <a:ext cx="12239558" cy="4354285"/>
          </a:xfrm>
          <a:prstGeom prst="rect">
            <a:avLst/>
          </a:prstGeom>
          <a:blipFill dpi="0" rotWithShape="1">
            <a:blip r:embed="rId2">
              <a:alphaModFix amt="2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0" y="3429000"/>
            <a:ext cx="12239558" cy="146594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>
                <a:solidFill>
                  <a:srgbClr val="CEA83C"/>
                </a:solidFill>
              </a:rPr>
              <a:t>MÓDULO 2:</a:t>
            </a:r>
          </a:p>
          <a:p>
            <a:pPr algn="ctr"/>
            <a:r>
              <a:rPr lang="pt-BR" sz="4800" b="1">
                <a:solidFill>
                  <a:srgbClr val="CEA83C"/>
                </a:solidFill>
              </a:rPr>
              <a:t>INTRODUÇÃO AO SEI-RJ</a:t>
            </a:r>
            <a:endParaRPr lang="pt-BR" sz="5400" b="1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032" y="5863527"/>
            <a:ext cx="2339936" cy="99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52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58469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PROCESSO DIGITAL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-17720" y="6693194"/>
            <a:ext cx="12227440" cy="309948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2C856A-317B-4985-B23A-6ADA8561902D}"/>
              </a:ext>
            </a:extLst>
          </p:cNvPr>
          <p:cNvSpPr txBox="1"/>
          <p:nvPr/>
        </p:nvSpPr>
        <p:spPr>
          <a:xfrm>
            <a:off x="580571" y="1101696"/>
            <a:ext cx="11030857" cy="558460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i="0">
                <a:solidFill>
                  <a:srgbClr val="274B6F"/>
                </a:solidFill>
                <a:effectLst/>
              </a:rPr>
              <a:t>Em 2010 </a:t>
            </a:r>
            <a:r>
              <a:rPr lang="pt-BR" sz="2000" b="0" i="0">
                <a:solidFill>
                  <a:srgbClr val="274B6F"/>
                </a:solidFill>
                <a:effectLst/>
              </a:rPr>
              <a:t>cria-se o </a:t>
            </a:r>
            <a:r>
              <a:rPr lang="pt-BR" sz="2000" b="0" i="0" u="sng">
                <a:solidFill>
                  <a:srgbClr val="274B6F"/>
                </a:solidFill>
                <a:effectLst/>
              </a:rPr>
              <a:t>Projeto Processo Digital</a:t>
            </a:r>
            <a:r>
              <a:rPr lang="pt-BR" sz="2000" b="0" i="0">
                <a:solidFill>
                  <a:srgbClr val="274B6F"/>
                </a:solidFill>
                <a:effectLst/>
              </a:rPr>
              <a:t>;</a:t>
            </a:r>
            <a:endParaRPr lang="pt-BR" sz="2000" b="0" i="0">
              <a:solidFill>
                <a:srgbClr val="274B6F"/>
              </a:solidFill>
              <a:effectLst/>
              <a:ea typeface="Calibri"/>
              <a:cs typeface="Calibri"/>
            </a:endParaRPr>
          </a:p>
          <a:p>
            <a:pPr marL="342900" indent="-34290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i="0">
                <a:solidFill>
                  <a:srgbClr val="274B6F"/>
                </a:solidFill>
                <a:effectLst/>
              </a:rPr>
              <a:t>Em 2013</a:t>
            </a:r>
            <a:r>
              <a:rPr lang="pt-BR" sz="2000" b="0" i="0">
                <a:solidFill>
                  <a:srgbClr val="274B6F"/>
                </a:solidFill>
                <a:effectLst/>
              </a:rPr>
              <a:t> institui-se a Superintendência de Gestão do Processo Digital (SGPD) na SECC, que ficou responsável pelo Projeto Processo Digital</a:t>
            </a:r>
            <a:r>
              <a:rPr lang="pt-BR" sz="2000">
                <a:solidFill>
                  <a:srgbClr val="274B6F"/>
                </a:solidFill>
              </a:rPr>
              <a:t>;</a:t>
            </a:r>
            <a:endParaRPr lang="pt-BR" sz="2000" b="0" i="0">
              <a:solidFill>
                <a:srgbClr val="274B6F"/>
              </a:solidFill>
              <a:effectLst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>
                <a:solidFill>
                  <a:srgbClr val="274B6F"/>
                </a:solidFill>
                <a:ea typeface="Calibri"/>
                <a:cs typeface="Calibri"/>
              </a:rPr>
              <a:t>Em 2014</a:t>
            </a:r>
            <a:r>
              <a:rPr lang="pt-BR" sz="2000">
                <a:solidFill>
                  <a:srgbClr val="274B6F"/>
                </a:solidFill>
                <a:ea typeface="Calibri"/>
                <a:cs typeface="Calibri"/>
              </a:rPr>
              <a:t> aprova-se a metodologia de informatização de processo administrativo no Poder Executivo;</a:t>
            </a:r>
            <a:endParaRPr lang="pt-BR" sz="2000">
              <a:solidFill>
                <a:srgbClr val="274B6F"/>
              </a:solidFill>
            </a:endParaRPr>
          </a:p>
          <a:p>
            <a:pPr marL="342900" indent="-34290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i="0">
                <a:solidFill>
                  <a:srgbClr val="274B6F"/>
                </a:solidFill>
                <a:effectLst/>
              </a:rPr>
              <a:t>Em 2017</a:t>
            </a:r>
            <a:r>
              <a:rPr lang="pt-BR" sz="2000" b="0" i="0">
                <a:solidFill>
                  <a:srgbClr val="274B6F"/>
                </a:solidFill>
                <a:effectLst/>
              </a:rPr>
              <a:t>, as atribuições e competências da Superintendência de Gestão do Processo Digital (SGPD) foram transferidas da SECC para a SEFAZ.</a:t>
            </a:r>
          </a:p>
          <a:p>
            <a:pPr marL="342900" indent="-34290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i="0">
                <a:solidFill>
                  <a:srgbClr val="274B6F"/>
                </a:solidFill>
                <a:effectLst/>
              </a:rPr>
              <a:t>Ainda em 2017</a:t>
            </a:r>
            <a:r>
              <a:rPr lang="pt-BR" sz="2000" b="0" i="0">
                <a:solidFill>
                  <a:srgbClr val="274B6F"/>
                </a:solidFill>
                <a:effectLst/>
              </a:rPr>
              <a:t>, após transferência da SGPD para a SEFAZ, a equipe responsável pelo Projeto Processo Digital decidiu mudar o modelo de negócio por completo e buscar novas alternativas.</a:t>
            </a:r>
          </a:p>
          <a:p>
            <a:pPr marL="342900" indent="-34290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0" i="0">
                <a:solidFill>
                  <a:srgbClr val="274B6F"/>
                </a:solidFill>
                <a:effectLst/>
              </a:rPr>
              <a:t>Amparado por premissas altamente relevantes e atuais, tais como: inovação, economia do dinheiro público, transparência administrativa, compartilhamento do conhecimento produzido e sustentabilidade, </a:t>
            </a:r>
            <a:r>
              <a:rPr lang="pt-BR" sz="2000" b="0" i="0" u="sng">
                <a:solidFill>
                  <a:srgbClr val="274B6F"/>
                </a:solidFill>
                <a:effectLst/>
              </a:rPr>
              <a:t>foi apresentado como solução/alternativa </a:t>
            </a:r>
            <a:r>
              <a:rPr lang="pt-BR" sz="2000" b="1" i="0" u="sng">
                <a:solidFill>
                  <a:srgbClr val="274B6F"/>
                </a:solidFill>
                <a:effectLst/>
              </a:rPr>
              <a:t>o SEI</a:t>
            </a:r>
            <a:r>
              <a:rPr lang="pt-BR" sz="2000" b="0" i="0">
                <a:solidFill>
                  <a:srgbClr val="274B6F"/>
                </a:solidFill>
                <a:effectLst/>
              </a:rPr>
              <a:t>, que é um sistema desenvolvido pelo Tribunal Regional Federal da 4ª Região (TRF4), cedido gratuitamente à Administração Pública.</a:t>
            </a:r>
          </a:p>
        </p:txBody>
      </p:sp>
    </p:spTree>
    <p:extLst>
      <p:ext uri="{BB962C8B-B14F-4D97-AF65-F5344CB8AC3E}">
        <p14:creationId xmlns:p14="http://schemas.microsoft.com/office/powerpoint/2010/main" val="2056996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101601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O</a:t>
            </a:r>
            <a:r>
              <a:rPr lang="pt-BR" sz="2800" b="1" spc="-50">
                <a:solidFill>
                  <a:srgbClr val="CEA83C"/>
                </a:solidFill>
              </a:rPr>
              <a:t> </a:t>
            </a:r>
            <a:r>
              <a:rPr lang="pt-BR" sz="2800" b="1" spc="-5">
                <a:solidFill>
                  <a:srgbClr val="CEA83C"/>
                </a:solidFill>
              </a:rPr>
              <a:t>QUE</a:t>
            </a:r>
            <a:r>
              <a:rPr lang="pt-BR" sz="2800" b="1" spc="-45">
                <a:solidFill>
                  <a:srgbClr val="CEA83C"/>
                </a:solidFill>
              </a:rPr>
              <a:t> </a:t>
            </a:r>
            <a:r>
              <a:rPr lang="pt-BR" sz="2800" b="1" spc="-5">
                <a:solidFill>
                  <a:srgbClr val="CEA83C"/>
                </a:solidFill>
              </a:rPr>
              <a:t>É O SEI?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2C856A-317B-4985-B23A-6ADA8561902D}"/>
              </a:ext>
            </a:extLst>
          </p:cNvPr>
          <p:cNvSpPr txBox="1"/>
          <p:nvPr/>
        </p:nvSpPr>
        <p:spPr>
          <a:xfrm>
            <a:off x="580571" y="1372499"/>
            <a:ext cx="11030857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pt-BR" sz="2200" b="0" i="0">
                <a:solidFill>
                  <a:srgbClr val="274B6F"/>
                </a:solidFill>
                <a:effectLst/>
              </a:rPr>
              <a:t>O </a:t>
            </a:r>
            <a:r>
              <a:rPr lang="pt-BR" sz="2200" b="1" i="0">
                <a:solidFill>
                  <a:srgbClr val="274B6F"/>
                </a:solidFill>
                <a:effectLst/>
              </a:rPr>
              <a:t>Sistema Eletrônico de Informações (SEI) </a:t>
            </a:r>
            <a:r>
              <a:rPr lang="pt-BR" sz="2200" b="0" i="0">
                <a:solidFill>
                  <a:srgbClr val="274B6F"/>
                </a:solidFill>
                <a:effectLst/>
              </a:rPr>
              <a:t>é um sistema de produção, tramitação e consulta de documentos e processos eletrônicos, </a:t>
            </a:r>
            <a:r>
              <a:rPr lang="pt-BR" sz="2200" b="0" i="0" u="sng">
                <a:solidFill>
                  <a:srgbClr val="274B6F"/>
                </a:solidFill>
                <a:effectLst/>
              </a:rPr>
              <a:t>desenvolvido pelo Tribunal Regional Federal da 4ª Região (TRF4)</a:t>
            </a:r>
            <a:r>
              <a:rPr lang="pt-BR" sz="2200" b="0" i="0">
                <a:solidFill>
                  <a:srgbClr val="274B6F"/>
                </a:solidFill>
                <a:effectLst/>
              </a:rPr>
              <a:t> e cedido gratuitamente à administração pública. </a:t>
            </a:r>
          </a:p>
          <a:p>
            <a:pPr algn="just" fontAlgn="base">
              <a:lnSpc>
                <a:spcPct val="150000"/>
              </a:lnSpc>
            </a:pPr>
            <a:endParaRPr lang="pt-BR" sz="2200" b="0" i="0">
              <a:solidFill>
                <a:srgbClr val="274B6F"/>
              </a:solidFill>
              <a:effectLst/>
            </a:endParaRPr>
          </a:p>
          <a:p>
            <a:pPr algn="just" fontAlgn="base">
              <a:lnSpc>
                <a:spcPct val="150000"/>
              </a:lnSpc>
            </a:pPr>
            <a:r>
              <a:rPr lang="pt-BR" sz="2200" b="0" i="0">
                <a:solidFill>
                  <a:srgbClr val="274B6F"/>
                </a:solidFill>
                <a:effectLst/>
              </a:rPr>
              <a:t>O SEI foi escolhido como a solução de processo eletrônico no âmbito do projeto de Processo Eletrônico Nacional (PEN) – que </a:t>
            </a:r>
            <a:r>
              <a:rPr lang="pt-BR" sz="2200">
                <a:solidFill>
                  <a:srgbClr val="274B6F"/>
                </a:solidFill>
              </a:rPr>
              <a:t>é uma infraestrutura pública de processo administrativo eletrônico. Uma iniciativa de gestão pública, que visa a obtenção de substanciais melhorias no desempenho da gestão documental, </a:t>
            </a:r>
            <a:r>
              <a:rPr lang="pt-BR" sz="2200" b="0" i="0">
                <a:solidFill>
                  <a:srgbClr val="274B6F"/>
                </a:solidFill>
                <a:effectLst/>
              </a:rPr>
              <a:t>e têm sido implantado em vários órgãos e entidades das mais variadas esferas administrativas.</a:t>
            </a:r>
          </a:p>
        </p:txBody>
      </p:sp>
    </p:spTree>
    <p:extLst>
      <p:ext uri="{BB962C8B-B14F-4D97-AF65-F5344CB8AC3E}">
        <p14:creationId xmlns:p14="http://schemas.microsoft.com/office/powerpoint/2010/main" val="1510531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101601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O</a:t>
            </a:r>
            <a:r>
              <a:rPr lang="pt-BR" sz="2800" b="1" spc="-50">
                <a:solidFill>
                  <a:srgbClr val="CEA83C"/>
                </a:solidFill>
              </a:rPr>
              <a:t> </a:t>
            </a:r>
            <a:r>
              <a:rPr lang="pt-BR" sz="2800" b="1" spc="-5">
                <a:solidFill>
                  <a:srgbClr val="CEA83C"/>
                </a:solidFill>
              </a:rPr>
              <a:t>QUE</a:t>
            </a:r>
            <a:r>
              <a:rPr lang="pt-BR" sz="2800" b="1" spc="-45">
                <a:solidFill>
                  <a:srgbClr val="CEA83C"/>
                </a:solidFill>
              </a:rPr>
              <a:t> </a:t>
            </a:r>
            <a:r>
              <a:rPr lang="pt-BR" sz="2800" b="1" spc="-5">
                <a:solidFill>
                  <a:srgbClr val="CEA83C"/>
                </a:solidFill>
              </a:rPr>
              <a:t>É O PEN?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2C856A-317B-4985-B23A-6ADA8561902D}"/>
              </a:ext>
            </a:extLst>
          </p:cNvPr>
          <p:cNvSpPr txBox="1"/>
          <p:nvPr/>
        </p:nvSpPr>
        <p:spPr>
          <a:xfrm>
            <a:off x="580571" y="1153144"/>
            <a:ext cx="1103085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pt-BR" sz="2000">
                <a:solidFill>
                  <a:srgbClr val="274B6F"/>
                </a:solidFill>
              </a:rPr>
              <a:t>Coordenando pelo Ministério da Gestão e da Inovação de Serviços (MGI), o</a:t>
            </a:r>
            <a:r>
              <a:rPr lang="pt-BR" sz="2000" b="0" i="0">
                <a:solidFill>
                  <a:srgbClr val="274B6F"/>
                </a:solidFill>
                <a:effectLst/>
              </a:rPr>
              <a:t> </a:t>
            </a:r>
            <a:r>
              <a:rPr lang="pt-BR" sz="2000" b="1" i="0">
                <a:solidFill>
                  <a:srgbClr val="274B6F"/>
                </a:solidFill>
                <a:effectLst/>
              </a:rPr>
              <a:t>Processo Eletrônico Nacional (PEN) </a:t>
            </a:r>
            <a:r>
              <a:rPr lang="pt-BR" sz="2000" b="0" i="0">
                <a:solidFill>
                  <a:srgbClr val="274B6F"/>
                </a:solidFill>
                <a:effectLst/>
              </a:rPr>
              <a:t>é uma infraestrutura pública de processo administrativo eletrônico. Uma iniciativa de gestão pública, que visa a obtenção de substanciais melhorias no desempenho da gestão documental, com (</a:t>
            </a:r>
            <a:r>
              <a:rPr lang="pt-BR" sz="2000">
                <a:solidFill>
                  <a:srgbClr val="274B6F"/>
                </a:solidFill>
              </a:rPr>
              <a:t>i) </a:t>
            </a:r>
            <a:r>
              <a:rPr lang="pt-BR" sz="2000" b="0" i="0">
                <a:solidFill>
                  <a:srgbClr val="274B6F"/>
                </a:solidFill>
                <a:effectLst/>
              </a:rPr>
              <a:t>ganhos em agilidade, (</a:t>
            </a:r>
            <a:r>
              <a:rPr lang="pt-BR" sz="2000" b="0" i="0" err="1">
                <a:solidFill>
                  <a:srgbClr val="274B6F"/>
                </a:solidFill>
                <a:effectLst/>
              </a:rPr>
              <a:t>ii</a:t>
            </a:r>
            <a:r>
              <a:rPr lang="pt-BR" sz="2000" b="0" i="0">
                <a:solidFill>
                  <a:srgbClr val="274B6F"/>
                </a:solidFill>
                <a:effectLst/>
              </a:rPr>
              <a:t>) produtividade, (</a:t>
            </a:r>
            <a:r>
              <a:rPr lang="pt-BR" sz="2000" b="0" i="0" err="1">
                <a:solidFill>
                  <a:srgbClr val="274B6F"/>
                </a:solidFill>
                <a:effectLst/>
              </a:rPr>
              <a:t>iii</a:t>
            </a:r>
            <a:r>
              <a:rPr lang="pt-BR" sz="2000" b="0" i="0">
                <a:solidFill>
                  <a:srgbClr val="274B6F"/>
                </a:solidFill>
                <a:effectLst/>
              </a:rPr>
              <a:t>) satisfação do público usuário e (</a:t>
            </a:r>
            <a:r>
              <a:rPr lang="pt-BR" sz="2000" b="0" i="0" err="1">
                <a:solidFill>
                  <a:srgbClr val="274B6F"/>
                </a:solidFill>
                <a:effectLst/>
              </a:rPr>
              <a:t>iv</a:t>
            </a:r>
            <a:r>
              <a:rPr lang="pt-BR" sz="2000" b="0" i="0">
                <a:solidFill>
                  <a:srgbClr val="274B6F"/>
                </a:solidFill>
                <a:effectLst/>
              </a:rPr>
              <a:t>) redução de custos. </a:t>
            </a:r>
          </a:p>
          <a:p>
            <a:pPr algn="just" fontAlgn="base"/>
            <a:endParaRPr lang="pt-BR" b="0" i="0">
              <a:solidFill>
                <a:srgbClr val="274B6F"/>
              </a:solidFill>
              <a:effectLst/>
            </a:endParaRPr>
          </a:p>
          <a:p>
            <a:pPr algn="just" fontAlgn="base">
              <a:lnSpc>
                <a:spcPct val="150000"/>
              </a:lnSpc>
            </a:pPr>
            <a:r>
              <a:rPr lang="pt-BR" sz="2000">
                <a:solidFill>
                  <a:srgbClr val="274B6F"/>
                </a:solidFill>
              </a:rPr>
              <a:t>As ações que integram o Processo Eletrônico Nacional (PEN) introduzem práticas inovadoras para o setor público e possibilitam economia de recursos, com a </a:t>
            </a:r>
            <a:r>
              <a:rPr lang="pt-BR" sz="2000" b="1">
                <a:solidFill>
                  <a:srgbClr val="274B6F"/>
                </a:solidFill>
              </a:rPr>
              <a:t>eliminação do uso de papel</a:t>
            </a:r>
            <a:r>
              <a:rPr lang="pt-BR" sz="2000">
                <a:solidFill>
                  <a:srgbClr val="274B6F"/>
                </a:solidFill>
              </a:rPr>
              <a:t> como suporte físico para documentos administrativos e institucionais; </a:t>
            </a:r>
            <a:r>
              <a:rPr lang="pt-BR" sz="2000" b="1">
                <a:solidFill>
                  <a:srgbClr val="274B6F"/>
                </a:solidFill>
              </a:rPr>
              <a:t>além de dar mais agilidade e transparência</a:t>
            </a:r>
            <a:r>
              <a:rPr lang="pt-BR" sz="2000">
                <a:solidFill>
                  <a:srgbClr val="274B6F"/>
                </a:solidFill>
              </a:rPr>
              <a:t>, com a </a:t>
            </a:r>
            <a:r>
              <a:rPr lang="pt-BR" sz="2000" b="1">
                <a:solidFill>
                  <a:srgbClr val="274B6F"/>
                </a:solidFill>
              </a:rPr>
              <a:t>disponibilização de informações em tempo real</a:t>
            </a:r>
            <a:r>
              <a:rPr lang="pt-BR" sz="2000">
                <a:solidFill>
                  <a:srgbClr val="274B6F"/>
                </a:solidFill>
              </a:rPr>
              <a:t>, sendo composto com as seguintes ações:</a:t>
            </a:r>
          </a:p>
          <a:p>
            <a:pPr algn="just" fontAlgn="base">
              <a:lnSpc>
                <a:spcPct val="150000"/>
              </a:lnSpc>
            </a:pPr>
            <a:endParaRPr lang="pt-BR" sz="2000" b="0" i="0">
              <a:solidFill>
                <a:srgbClr val="274B6F"/>
              </a:solidFill>
              <a:effectLst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715877" y="5299162"/>
            <a:ext cx="10760244" cy="756593"/>
            <a:chOff x="299954" y="4688783"/>
            <a:chExt cx="10760244" cy="756593"/>
          </a:xfrm>
        </p:grpSpPr>
        <p:pic>
          <p:nvPicPr>
            <p:cNvPr id="16" name="Picture 4" descr="bbanner com logo do SEI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54" y="4702425"/>
              <a:ext cx="1905000" cy="742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8" descr="Link com logo da ação Protocolo Integrad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3765" y="4702425"/>
              <a:ext cx="1905000" cy="742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0" descr="Banner com a logo do Tramita.GOV.BR com link para a página da açã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7576" y="4702425"/>
              <a:ext cx="1905000" cy="742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2" descr="Link com logo do Número Único de Protocolo - NUP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1387" y="4688784"/>
              <a:ext cx="1905000" cy="742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4" descr="Link com logo do Protocolo Digital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5198" y="4688783"/>
              <a:ext cx="1905000" cy="742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6161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101601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LINHA DO TEMPO DO SEI NO ERJ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BE12795-BBC9-4D19-9C5D-71B4555EFCDD}"/>
              </a:ext>
            </a:extLst>
          </p:cNvPr>
          <p:cNvSpPr txBox="1"/>
          <p:nvPr/>
        </p:nvSpPr>
        <p:spPr>
          <a:xfrm>
            <a:off x="3149684" y="2167996"/>
            <a:ext cx="61903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/>
              <a:t>http://www.fazenda.rj.gov.br/sei/projeto</a:t>
            </a:r>
          </a:p>
        </p:txBody>
      </p:sp>
      <p:graphicFrame>
        <p:nvGraphicFramePr>
          <p:cNvPr id="3" name="Tabela 8">
            <a:extLst>
              <a:ext uri="{FF2B5EF4-FFF2-40B4-BE49-F238E27FC236}">
                <a16:creationId xmlns:a16="http://schemas.microsoft.com/office/drawing/2014/main" id="{162B19E3-5B4F-4169-B6D8-FF3AD4F392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843766"/>
              </p:ext>
            </p:extLst>
          </p:nvPr>
        </p:nvGraphicFramePr>
        <p:xfrm>
          <a:off x="352926" y="1297170"/>
          <a:ext cx="11309685" cy="449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7327">
                  <a:extLst>
                    <a:ext uri="{9D8B030D-6E8A-4147-A177-3AD203B41FA5}">
                      <a16:colId xmlns:a16="http://schemas.microsoft.com/office/drawing/2014/main" val="2258675533"/>
                    </a:ext>
                  </a:extLst>
                </a:gridCol>
                <a:gridCol w="2422358">
                  <a:extLst>
                    <a:ext uri="{9D8B030D-6E8A-4147-A177-3AD203B41FA5}">
                      <a16:colId xmlns:a16="http://schemas.microsoft.com/office/drawing/2014/main" val="1884302916"/>
                    </a:ext>
                  </a:extLst>
                </a:gridCol>
              </a:tblGrid>
              <a:tr h="473740">
                <a:tc>
                  <a:txBody>
                    <a:bodyPr/>
                    <a:lstStyle/>
                    <a:p>
                      <a:pPr algn="ctr"/>
                      <a:r>
                        <a:rPr lang="pt-BR" sz="2000" b="1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Evento</a:t>
                      </a:r>
                      <a:endParaRPr lang="pt-BR" sz="2000"/>
                    </a:p>
                  </a:txBody>
                  <a:tcPr>
                    <a:solidFill>
                      <a:srgbClr val="274B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</a:t>
                      </a:r>
                      <a:endParaRPr lang="pt-BR" sz="2000"/>
                    </a:p>
                  </a:txBody>
                  <a:tcPr>
                    <a:solidFill>
                      <a:srgbClr val="274B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083693"/>
                  </a:ext>
                </a:extLst>
              </a:tr>
              <a:tr h="473740">
                <a:tc>
                  <a:txBody>
                    <a:bodyPr/>
                    <a:lstStyle/>
                    <a:p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Autorização do Governador para adoção do SEI-RJ</a:t>
                      </a:r>
                      <a:endParaRPr lang="pt-BR" sz="2000">
                        <a:solidFill>
                          <a:srgbClr val="274B6F"/>
                        </a:solidFill>
                      </a:endParaRPr>
                    </a:p>
                  </a:txBody>
                  <a:tcPr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Abril de 2017</a:t>
                      </a:r>
                      <a:endParaRPr lang="pt-BR" sz="2000">
                        <a:solidFill>
                          <a:srgbClr val="274B6F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3481824"/>
                  </a:ext>
                </a:extLst>
              </a:tr>
              <a:tr h="473740">
                <a:tc>
                  <a:txBody>
                    <a:bodyPr/>
                    <a:lstStyle/>
                    <a:p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Assinatura de convênio com o Ministério</a:t>
                      </a:r>
                      <a:r>
                        <a:rPr lang="pt-BR" sz="2000" b="0" i="0" kern="1200" baseline="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Planejamento</a:t>
                      </a:r>
                      <a:r>
                        <a:rPr lang="pt-BR" sz="2000" b="0" i="0" kern="1200" baseline="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 Desenvolvimento e Gestão (MP</a:t>
                      </a:r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DG)</a:t>
                      </a:r>
                      <a:endParaRPr lang="pt-BR" sz="2000">
                        <a:solidFill>
                          <a:srgbClr val="274B6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Setembro de 2017</a:t>
                      </a:r>
                      <a:endParaRPr lang="pt-BR" sz="2000">
                        <a:solidFill>
                          <a:srgbClr val="274B6F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6866122"/>
                  </a:ext>
                </a:extLst>
              </a:tr>
              <a:tr h="473740">
                <a:tc>
                  <a:txBody>
                    <a:bodyPr/>
                    <a:lstStyle/>
                    <a:p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Decreto 46.212 Estabelece o SEI-RJ como sistema de PA Eletrônico</a:t>
                      </a:r>
                      <a:endParaRPr lang="pt-BR" sz="2000">
                        <a:solidFill>
                          <a:srgbClr val="274B6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Janeiro de 2018</a:t>
                      </a:r>
                      <a:endParaRPr lang="pt-BR" sz="2000">
                        <a:solidFill>
                          <a:srgbClr val="274B6F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6521994"/>
                  </a:ext>
                </a:extLst>
              </a:tr>
              <a:tr h="473740">
                <a:tc>
                  <a:txBody>
                    <a:bodyPr/>
                    <a:lstStyle/>
                    <a:p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Implantação do SEI-RJ na SEFAZ</a:t>
                      </a:r>
                      <a:endParaRPr lang="pt-BR" sz="2000">
                        <a:solidFill>
                          <a:srgbClr val="274B6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Fevereiro de 2018</a:t>
                      </a:r>
                      <a:endParaRPr lang="pt-BR" sz="2000">
                        <a:solidFill>
                          <a:srgbClr val="274B6F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8979077"/>
                  </a:ext>
                </a:extLst>
              </a:tr>
              <a:tr h="473740">
                <a:tc>
                  <a:txBody>
                    <a:bodyPr/>
                    <a:lstStyle/>
                    <a:p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Implantação do SEI-RJ na PGE</a:t>
                      </a:r>
                      <a:endParaRPr lang="pt-BR" sz="2000">
                        <a:solidFill>
                          <a:srgbClr val="274B6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Maio de 2018</a:t>
                      </a:r>
                      <a:endParaRPr lang="pt-BR" sz="2000">
                        <a:solidFill>
                          <a:srgbClr val="274B6F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5619542"/>
                  </a:ext>
                </a:extLst>
              </a:tr>
              <a:tr h="473740">
                <a:tc>
                  <a:txBody>
                    <a:bodyPr/>
                    <a:lstStyle/>
                    <a:p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Implantação do SEI na SESEG</a:t>
                      </a:r>
                      <a:endParaRPr lang="pt-BR" sz="2000">
                        <a:solidFill>
                          <a:srgbClr val="274B6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Julho 2018</a:t>
                      </a:r>
                      <a:endParaRPr lang="pt-BR" sz="2000">
                        <a:solidFill>
                          <a:srgbClr val="274B6F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0830909"/>
                  </a:ext>
                </a:extLst>
              </a:tr>
              <a:tr h="473740">
                <a:tc>
                  <a:txBody>
                    <a:bodyPr/>
                    <a:lstStyle/>
                    <a:p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Lançamento do Plano de Expansão</a:t>
                      </a:r>
                      <a:endParaRPr lang="pt-BR" sz="2000">
                        <a:solidFill>
                          <a:srgbClr val="274B6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Agosto de 2018</a:t>
                      </a:r>
                      <a:endParaRPr lang="pt-BR" sz="2000">
                        <a:solidFill>
                          <a:srgbClr val="274B6F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8449234"/>
                  </a:ext>
                </a:extLst>
              </a:tr>
              <a:tr h="473740">
                <a:tc>
                  <a:txBody>
                    <a:bodyPr/>
                    <a:lstStyle/>
                    <a:p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Utilização do peticionamento eletrônico</a:t>
                      </a:r>
                      <a:endParaRPr lang="pt-BR" sz="2000">
                        <a:solidFill>
                          <a:srgbClr val="274B6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20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Outubro de 2018</a:t>
                      </a:r>
                      <a:endParaRPr lang="pt-BR" sz="2000">
                        <a:solidFill>
                          <a:srgbClr val="274B6F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0545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5094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101600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BENEFÍCIOS E PREMISSAS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2C856A-317B-4985-B23A-6ADA8561902D}"/>
              </a:ext>
            </a:extLst>
          </p:cNvPr>
          <p:cNvSpPr txBox="1"/>
          <p:nvPr/>
        </p:nvSpPr>
        <p:spPr>
          <a:xfrm>
            <a:off x="580571" y="814743"/>
            <a:ext cx="11030857" cy="5414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200" b="1">
                <a:solidFill>
                  <a:srgbClr val="274B6F"/>
                </a:solidFill>
                <a:cs typeface="Times New Roman" panose="02020603050405020304" pitchFamily="18" charset="0"/>
              </a:rPr>
              <a:t>CELERIDADE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200" b="1">
                <a:solidFill>
                  <a:srgbClr val="274B6F"/>
                </a:solidFill>
                <a:cs typeface="Times New Roman" panose="02020603050405020304" pitchFamily="18" charset="0"/>
              </a:rPr>
              <a:t>TRANSPARÊNCIA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200" b="1">
                <a:solidFill>
                  <a:srgbClr val="274B6F"/>
                </a:solidFill>
                <a:cs typeface="Times New Roman" panose="02020603050405020304" pitchFamily="18" charset="0"/>
              </a:rPr>
              <a:t>RASTREABILIDADE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200" b="1">
                <a:solidFill>
                  <a:srgbClr val="274B6F"/>
                </a:solidFill>
                <a:cs typeface="Times New Roman" panose="02020603050405020304" pitchFamily="18" charset="0"/>
              </a:rPr>
              <a:t>ECONOMIA DE RECURSOS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200" b="1">
                <a:solidFill>
                  <a:srgbClr val="274B6F"/>
                </a:solidFill>
                <a:cs typeface="Times New Roman" panose="02020603050405020304" pitchFamily="18" charset="0"/>
              </a:rPr>
              <a:t>ECONOMIA DE ESPAÇO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200" b="1">
                <a:solidFill>
                  <a:srgbClr val="274B6F"/>
                </a:solidFill>
                <a:cs typeface="Times New Roman" panose="02020603050405020304" pitchFamily="18" charset="0"/>
              </a:rPr>
              <a:t>ECONOMIA EM TEMPO E REDUÇÃO DE TAREFAS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200" b="1">
                <a:solidFill>
                  <a:srgbClr val="274B6F"/>
                </a:solidFill>
                <a:cs typeface="Times New Roman" panose="02020603050405020304" pitchFamily="18" charset="0"/>
              </a:rPr>
              <a:t>PROTEÇÃO CONTRA AVARIAS E PERDAS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200" b="1">
                <a:solidFill>
                  <a:srgbClr val="274B6F"/>
                </a:solidFill>
                <a:cs typeface="Times New Roman" panose="02020603050405020304" pitchFamily="18" charset="0"/>
              </a:rPr>
              <a:t>ACESSO WEB PARA SERVIDORES E CIDADÃO</a:t>
            </a:r>
          </a:p>
        </p:txBody>
      </p:sp>
    </p:spTree>
    <p:extLst>
      <p:ext uri="{BB962C8B-B14F-4D97-AF65-F5344CB8AC3E}">
        <p14:creationId xmlns:p14="http://schemas.microsoft.com/office/powerpoint/2010/main" val="1945676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8708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BOAS PRÁTICAS 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2C856A-317B-4985-B23A-6ADA8561902D}"/>
              </a:ext>
            </a:extLst>
          </p:cNvPr>
          <p:cNvSpPr txBox="1"/>
          <p:nvPr/>
        </p:nvSpPr>
        <p:spPr>
          <a:xfrm>
            <a:off x="137885" y="1134190"/>
            <a:ext cx="11916229" cy="5159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b="1">
                <a:solidFill>
                  <a:srgbClr val="274B6F"/>
                </a:solidFill>
              </a:rPr>
              <a:t>CONSULTAR MANUAIS, GUIAS RÁPIDOS, </a:t>
            </a:r>
            <a:r>
              <a:rPr lang="pt-BR" sz="2400" b="1" err="1">
                <a:solidFill>
                  <a:srgbClr val="274B6F"/>
                </a:solidFill>
              </a:rPr>
              <a:t>POP’s</a:t>
            </a:r>
            <a:r>
              <a:rPr lang="pt-BR" sz="2400" b="1">
                <a:solidFill>
                  <a:srgbClr val="274B6F"/>
                </a:solidFill>
              </a:rPr>
              <a:t> e VÍDEOS;</a:t>
            </a:r>
            <a:endParaRPr lang="pt-BR" sz="2400" b="1">
              <a:solidFill>
                <a:srgbClr val="274B6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b="1">
                <a:solidFill>
                  <a:srgbClr val="274B6F"/>
                </a:solidFill>
              </a:rPr>
              <a:t>CONSULTAR O PORTAL DO SEI-RJ;</a:t>
            </a:r>
            <a:endParaRPr lang="pt-BR" sz="2400" b="1">
              <a:solidFill>
                <a:srgbClr val="274B6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b="1">
                <a:solidFill>
                  <a:srgbClr val="274B6F"/>
                </a:solidFill>
                <a:cs typeface="Calibri"/>
              </a:rPr>
              <a:t>CONSULTAR OS PONTO FOCAIS DO ÓRGÃO SEMPRE QUE NECESSÁRIO</a:t>
            </a:r>
            <a:endParaRPr lang="pt-BR" sz="2400" b="1">
              <a:solidFill>
                <a:srgbClr val="274B6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b="1">
                <a:solidFill>
                  <a:srgbClr val="274B6F"/>
                </a:solidFill>
              </a:rPr>
              <a:t>CONSULTAR E COLABORAR COM A CONSTRUÇÃO DE BASE CONHECIMENTO;</a:t>
            </a:r>
            <a:endParaRPr lang="pt-BR" sz="2400" b="1">
              <a:solidFill>
                <a:srgbClr val="274B6F"/>
              </a:solidFill>
              <a:cs typeface="Calibri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b="1">
                <a:solidFill>
                  <a:srgbClr val="274B6F"/>
                </a:solidFill>
              </a:rPr>
              <a:t>COLABORAR COM O MAPEAMENTO E CRIAÇÃO DE TIPOS DE PROCESSOS E DOCUMENTOS;</a:t>
            </a:r>
            <a:endParaRPr lang="pt-BR" sz="2400" b="1">
              <a:solidFill>
                <a:srgbClr val="274B6F"/>
              </a:solidFill>
              <a:cs typeface="Calibri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b="1">
                <a:solidFill>
                  <a:srgbClr val="274B6F"/>
                </a:solidFill>
              </a:rPr>
              <a:t>UTILIZAR O EDITOR DE TEXTOS; </a:t>
            </a:r>
            <a:endParaRPr lang="pt-BR" sz="2400" b="1">
              <a:solidFill>
                <a:srgbClr val="274B6F"/>
              </a:solidFill>
              <a:cs typeface="Calibri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b="1">
                <a:solidFill>
                  <a:srgbClr val="274B6F"/>
                </a:solidFill>
              </a:rPr>
              <a:t>ACESSO (PÚBLICO) COMO REGRA E SIGILO (RESTRIÇÃO) COMO EXCEÇÃO;</a:t>
            </a:r>
            <a:endParaRPr lang="pt-BR" sz="2400" b="1">
              <a:solidFill>
                <a:srgbClr val="274B6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6023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8708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BASE LEGAL 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630051"/>
            <a:ext cx="12192000" cy="445662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2C856A-317B-4985-B23A-6ADA8561902D}"/>
              </a:ext>
            </a:extLst>
          </p:cNvPr>
          <p:cNvSpPr txBox="1"/>
          <p:nvPr/>
        </p:nvSpPr>
        <p:spPr>
          <a:xfrm>
            <a:off x="243686" y="1090073"/>
            <a:ext cx="11030857" cy="553997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b="1">
                <a:solidFill>
                  <a:srgbClr val="274B6F"/>
                </a:solidFill>
              </a:rPr>
              <a:t>LEI Nº 5.427 DE 01 DE ABRIL DE 2009 - </a:t>
            </a:r>
            <a:r>
              <a:rPr lang="pt-BR">
                <a:solidFill>
                  <a:srgbClr val="274B6F"/>
                </a:solidFill>
              </a:rPr>
              <a:t>Estabelece normas sobre atos e processos administrativos no âmbito do estado do rio de janeiro e dá outras providências.</a:t>
            </a:r>
          </a:p>
          <a:p>
            <a:pPr algn="just"/>
            <a:endParaRPr lang="pt-BR">
              <a:solidFill>
                <a:srgbClr val="274B6F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b="1">
                <a:solidFill>
                  <a:srgbClr val="274B6F"/>
                </a:solidFill>
              </a:rPr>
              <a:t>LEI N° 12.527 DE 18 DE NOVEMBRO DE 2011 -  </a:t>
            </a:r>
            <a:r>
              <a:rPr lang="pt-BR">
                <a:solidFill>
                  <a:srgbClr val="274B6F"/>
                </a:solidFill>
              </a:rPr>
              <a:t>Lei de Acesso à Informação.</a:t>
            </a:r>
            <a:endParaRPr lang="pt-BR">
              <a:solidFill>
                <a:srgbClr val="274B6F"/>
              </a:solidFill>
              <a:cs typeface="Calibri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b="1">
              <a:solidFill>
                <a:srgbClr val="274B6F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b="1">
                <a:solidFill>
                  <a:srgbClr val="274B6F"/>
                </a:solidFill>
              </a:rPr>
              <a:t>LEI 12.682 DE 09 DE JULHO DE 2012 - </a:t>
            </a:r>
            <a:r>
              <a:rPr lang="pt-BR">
                <a:solidFill>
                  <a:srgbClr val="274B6F"/>
                </a:solidFill>
              </a:rPr>
              <a:t>Dispõe sobre a elaboração e o arquivamento de documentos em meios eletromagnéticos.</a:t>
            </a:r>
            <a:endParaRPr lang="pt-BR">
              <a:solidFill>
                <a:srgbClr val="274B6F"/>
              </a:solidFill>
              <a:cs typeface="Calibri"/>
            </a:endParaRPr>
          </a:p>
          <a:p>
            <a:pPr algn="just"/>
            <a:endParaRPr lang="pt-BR">
              <a:solidFill>
                <a:srgbClr val="274B6F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b="1">
                <a:solidFill>
                  <a:srgbClr val="274B6F"/>
                </a:solidFill>
              </a:rPr>
              <a:t>LEI 13.709 DE 14 DE AGOSTO DE 2018 - </a:t>
            </a:r>
            <a:r>
              <a:rPr lang="pt-BR">
                <a:solidFill>
                  <a:srgbClr val="274B6F"/>
                </a:solidFill>
              </a:rPr>
              <a:t>Lei Geral de Proteção de Dados Pessoais (LGPD)</a:t>
            </a:r>
            <a:endParaRPr lang="pt-BR">
              <a:solidFill>
                <a:srgbClr val="274B6F"/>
              </a:solidFill>
              <a:cs typeface="Calibri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>
              <a:solidFill>
                <a:srgbClr val="274B6F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b="1">
                <a:solidFill>
                  <a:srgbClr val="274B6F"/>
                </a:solidFill>
              </a:rPr>
              <a:t>RESOLUÇÃO SECCG Nº 74 DE 20 DE DEZEMBRO 2019 – </a:t>
            </a:r>
            <a:r>
              <a:rPr lang="pt-BR">
                <a:solidFill>
                  <a:srgbClr val="274B6F"/>
                </a:solidFill>
              </a:rPr>
              <a:t>Define o cronograma de implantação do Sistema Eletrônico De Informações (SEI-RJ) nos órgãos da administração direta, autárquica e fundacional do Estado do Rio de Janeiro, e dá outras providências.</a:t>
            </a:r>
            <a:endParaRPr lang="pt-BR">
              <a:solidFill>
                <a:srgbClr val="274B6F"/>
              </a:solidFill>
              <a:cs typeface="Calibri"/>
            </a:endParaRPr>
          </a:p>
          <a:p>
            <a:pPr algn="just"/>
            <a:endParaRPr lang="pt-BR" b="1">
              <a:solidFill>
                <a:srgbClr val="274B6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b="1">
                <a:solidFill>
                  <a:srgbClr val="274B6F"/>
                </a:solidFill>
              </a:rPr>
              <a:t>DECRETO Nº 48.209 DE 22 DE SETEMBRO DE 2022 – </a:t>
            </a:r>
            <a:r>
              <a:rPr lang="pt-BR">
                <a:solidFill>
                  <a:srgbClr val="274B6F"/>
                </a:solidFill>
              </a:rPr>
              <a:t>regulamenta a Lei Estadual Nº 5.427 de 01 de abril de 2009, no que dispõe sobre a produção e tramitação eletrônica de documentos e processos administrativos na Administração Pública e dá outras providências.</a:t>
            </a:r>
          </a:p>
          <a:p>
            <a:pPr lvl="1"/>
            <a:br>
              <a:rPr lang="pt-BR" sz="1600">
                <a:solidFill>
                  <a:srgbClr val="274B6F"/>
                </a:solidFill>
              </a:rPr>
            </a:br>
            <a:r>
              <a:rPr lang="pt-BR" sz="1600" i="1">
                <a:solidFill>
                  <a:srgbClr val="274B6F"/>
                </a:solidFill>
                <a:cs typeface="Calibri"/>
              </a:rPr>
              <a:t>(há outros decretos que alteram o Órgão Central, Procedimentos de Cadastro de Usuário Externo e Hospedagem do SEI para o PRODERJ)</a:t>
            </a:r>
            <a:endParaRPr lang="pt-BR" sz="1600">
              <a:solidFill>
                <a:srgbClr val="274B6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1446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8708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O QUE MUDOU?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D3062BDB-AD2F-40C1-8BE1-39FB530AA02F}"/>
              </a:ext>
            </a:extLst>
          </p:cNvPr>
          <p:cNvGrpSpPr/>
          <p:nvPr/>
        </p:nvGrpSpPr>
        <p:grpSpPr>
          <a:xfrm>
            <a:off x="553927" y="1688688"/>
            <a:ext cx="11084146" cy="2962532"/>
            <a:chOff x="1107854" y="1444343"/>
            <a:chExt cx="11084146" cy="2962532"/>
          </a:xfrm>
        </p:grpSpPr>
        <p:sp>
          <p:nvSpPr>
            <p:cNvPr id="36" name="object 17">
              <a:extLst>
                <a:ext uri="{FF2B5EF4-FFF2-40B4-BE49-F238E27FC236}">
                  <a16:creationId xmlns:a16="http://schemas.microsoft.com/office/drawing/2014/main" id="{F5AD2838-7D59-4D75-A552-238DF9E7F11B}"/>
                </a:ext>
              </a:extLst>
            </p:cNvPr>
            <p:cNvSpPr txBox="1"/>
            <p:nvPr/>
          </p:nvSpPr>
          <p:spPr>
            <a:xfrm>
              <a:off x="8028040" y="3111648"/>
              <a:ext cx="4163960" cy="129522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58419" marR="5080" indent="-46355">
                <a:spcBef>
                  <a:spcPts val="100"/>
                </a:spcBef>
              </a:pPr>
              <a:r>
                <a:rPr lang="pt-BR" sz="1600" b="1" spc="-15">
                  <a:solidFill>
                    <a:srgbClr val="9BBB59"/>
                  </a:solidFill>
                  <a:latin typeface="Calibri"/>
                  <a:cs typeface="Calibri"/>
                </a:rPr>
                <a:t>USUÁRIO AVANÇADO</a:t>
              </a:r>
            </a:p>
            <a:p>
              <a:pPr marL="58419" marR="5080" indent="-46355">
                <a:spcBef>
                  <a:spcPts val="100"/>
                </a:spcBef>
              </a:pPr>
              <a:endParaRPr lang="pt-BR" sz="1600" b="1" spc="-15">
                <a:solidFill>
                  <a:srgbClr val="9BBB59"/>
                </a:solidFill>
                <a:latin typeface="Calibri"/>
                <a:cs typeface="Calibri"/>
              </a:endParaRPr>
            </a:p>
            <a:p>
              <a:pPr marL="58419" marR="5080" indent="-46355">
                <a:spcBef>
                  <a:spcPts val="100"/>
                </a:spcBef>
              </a:pPr>
              <a:r>
                <a:rPr sz="1600" b="1" spc="-15">
                  <a:solidFill>
                    <a:srgbClr val="9BBB59"/>
                  </a:solidFill>
                  <a:latin typeface="Calibri"/>
                  <a:cs typeface="Calibri"/>
                </a:rPr>
                <a:t>QUALQUER </a:t>
              </a:r>
              <a:r>
                <a:rPr sz="1600" b="1" spc="-10">
                  <a:solidFill>
                    <a:srgbClr val="9BBB59"/>
                  </a:solidFill>
                  <a:latin typeface="Calibri"/>
                  <a:cs typeface="Calibri"/>
                </a:rPr>
                <a:t>DOCUMENTO </a:t>
              </a:r>
              <a:r>
                <a:rPr sz="1600" b="1" spc="-350">
                  <a:solidFill>
                    <a:srgbClr val="9BBB59"/>
                  </a:solidFill>
                  <a:latin typeface="Calibri"/>
                  <a:cs typeface="Calibri"/>
                </a:rPr>
                <a:t> </a:t>
              </a:r>
              <a:r>
                <a:rPr sz="1600" b="1" spc="-5">
                  <a:solidFill>
                    <a:srgbClr val="9BBB59"/>
                  </a:solidFill>
                  <a:latin typeface="Calibri"/>
                  <a:cs typeface="Calibri"/>
                </a:rPr>
                <a:t>GERADO</a:t>
              </a:r>
              <a:r>
                <a:rPr sz="1600" b="1" spc="-20">
                  <a:solidFill>
                    <a:srgbClr val="9BBB59"/>
                  </a:solidFill>
                  <a:latin typeface="Calibri"/>
                  <a:cs typeface="Calibri"/>
                </a:rPr>
                <a:t> </a:t>
              </a:r>
              <a:r>
                <a:rPr sz="1600" b="1" spc="-5">
                  <a:solidFill>
                    <a:srgbClr val="9BBB59"/>
                  </a:solidFill>
                  <a:latin typeface="Calibri"/>
                  <a:cs typeface="Calibri"/>
                </a:rPr>
                <a:t>OU</a:t>
              </a:r>
              <a:r>
                <a:rPr sz="1600" b="1" spc="-15">
                  <a:solidFill>
                    <a:srgbClr val="9BBB59"/>
                  </a:solidFill>
                  <a:latin typeface="Calibri"/>
                  <a:cs typeface="Calibri"/>
                </a:rPr>
                <a:t> </a:t>
              </a:r>
              <a:r>
                <a:rPr sz="1600" b="1" spc="-25">
                  <a:solidFill>
                    <a:srgbClr val="9BBB59"/>
                  </a:solidFill>
                  <a:latin typeface="Calibri"/>
                  <a:cs typeface="Calibri"/>
                </a:rPr>
                <a:t>CAPTADO</a:t>
              </a:r>
              <a:endParaRPr lang="pt-BR" sz="1600" b="1" spc="-25">
                <a:solidFill>
                  <a:srgbClr val="9BBB59"/>
                </a:solidFill>
                <a:latin typeface="Calibri"/>
                <a:cs typeface="Calibri"/>
              </a:endParaRPr>
            </a:p>
            <a:p>
              <a:pPr marL="58419" marR="5080" indent="-46355">
                <a:spcBef>
                  <a:spcPts val="100"/>
                </a:spcBef>
              </a:pPr>
              <a:endParaRPr lang="pt-BR" sz="1600" b="1" spc="-25">
                <a:solidFill>
                  <a:srgbClr val="9BBB59"/>
                </a:solidFill>
                <a:latin typeface="Calibri"/>
                <a:cs typeface="Calibri"/>
              </a:endParaRPr>
            </a:p>
            <a:p>
              <a:pPr marL="58419" marR="5080" indent="-46355">
                <a:spcBef>
                  <a:spcPts val="100"/>
                </a:spcBef>
              </a:pPr>
              <a:r>
                <a:rPr lang="pt-BR" sz="1600" b="1" spc="-25">
                  <a:solidFill>
                    <a:srgbClr val="9BBB59"/>
                  </a:solidFill>
                  <a:latin typeface="Calibri"/>
                  <a:cs typeface="Calibri"/>
                </a:rPr>
                <a:t>SEI-01052/000001/2021</a:t>
              </a:r>
              <a:endParaRPr sz="1600">
                <a:latin typeface="Calibri"/>
                <a:cs typeface="Calibri"/>
              </a:endParaRPr>
            </a:p>
          </p:txBody>
        </p:sp>
        <p:grpSp>
          <p:nvGrpSpPr>
            <p:cNvPr id="37" name="Agrupar 36">
              <a:extLst>
                <a:ext uri="{FF2B5EF4-FFF2-40B4-BE49-F238E27FC236}">
                  <a16:creationId xmlns:a16="http://schemas.microsoft.com/office/drawing/2014/main" id="{0BE89A53-70EF-44F5-B9D3-70B0AFE69F75}"/>
                </a:ext>
              </a:extLst>
            </p:cNvPr>
            <p:cNvGrpSpPr/>
            <p:nvPr/>
          </p:nvGrpSpPr>
          <p:grpSpPr>
            <a:xfrm>
              <a:off x="1107854" y="1444343"/>
              <a:ext cx="9375754" cy="2962532"/>
              <a:chOff x="1107854" y="1444343"/>
              <a:chExt cx="9375754" cy="2962532"/>
            </a:xfrm>
          </p:grpSpPr>
          <p:pic>
            <p:nvPicPr>
              <p:cNvPr id="38" name="object 2">
                <a:extLst>
                  <a:ext uri="{FF2B5EF4-FFF2-40B4-BE49-F238E27FC236}">
                    <a16:creationId xmlns:a16="http://schemas.microsoft.com/office/drawing/2014/main" id="{013FD04D-E9E4-4CFA-BF2E-5A83C1B3907B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543374" y="1872361"/>
                <a:ext cx="1103942" cy="1062891"/>
              </a:xfrm>
              <a:prstGeom prst="rect">
                <a:avLst/>
              </a:prstGeom>
            </p:spPr>
          </p:pic>
          <p:sp>
            <p:nvSpPr>
              <p:cNvPr id="39" name="object 3">
                <a:extLst>
                  <a:ext uri="{FF2B5EF4-FFF2-40B4-BE49-F238E27FC236}">
                    <a16:creationId xmlns:a16="http://schemas.microsoft.com/office/drawing/2014/main" id="{5AB2E86B-5636-4AD1-96D2-8DCDC068644C}"/>
                  </a:ext>
                </a:extLst>
              </p:cNvPr>
              <p:cNvSpPr txBox="1"/>
              <p:nvPr/>
            </p:nvSpPr>
            <p:spPr>
              <a:xfrm>
                <a:off x="1737536" y="1444343"/>
                <a:ext cx="633730" cy="29972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spcBef>
                    <a:spcPts val="100"/>
                  </a:spcBef>
                </a:pPr>
                <a:r>
                  <a:rPr b="1" spc="-10">
                    <a:solidFill>
                      <a:srgbClr val="C0504D"/>
                    </a:solidFill>
                    <a:latin typeface="Calibri"/>
                    <a:cs typeface="Calibri"/>
                  </a:rPr>
                  <a:t>FÍSICO</a:t>
                </a:r>
                <a:endParaRPr>
                  <a:latin typeface="Calibri"/>
                  <a:cs typeface="Calibri"/>
                </a:endParaRPr>
              </a:p>
            </p:txBody>
          </p:sp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AB496CDB-CBC8-4A1F-AC9E-006A03E6D05B}"/>
                  </a:ext>
                </a:extLst>
              </p:cNvPr>
              <p:cNvSpPr txBox="1"/>
              <p:nvPr/>
            </p:nvSpPr>
            <p:spPr>
              <a:xfrm>
                <a:off x="1107854" y="3111649"/>
                <a:ext cx="2420986" cy="129522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spcBef>
                    <a:spcPts val="100"/>
                  </a:spcBef>
                </a:pPr>
                <a:r>
                  <a:rPr sz="1600" b="1" spc="-20">
                    <a:solidFill>
                      <a:srgbClr val="C0504D"/>
                    </a:solidFill>
                    <a:latin typeface="Calibri"/>
                    <a:cs typeface="Calibri"/>
                  </a:rPr>
                  <a:t>PROTOCOLO</a:t>
                </a:r>
                <a:endParaRPr lang="pt-BR" sz="1600" b="1" spc="-20">
                  <a:solidFill>
                    <a:srgbClr val="C0504D"/>
                  </a:solidFill>
                  <a:latin typeface="Calibri"/>
                  <a:cs typeface="Calibri"/>
                </a:endParaRPr>
              </a:p>
              <a:p>
                <a:pPr marL="12700">
                  <a:spcBef>
                    <a:spcPts val="100"/>
                  </a:spcBef>
                </a:pPr>
                <a:endParaRPr lang="pt-BR" sz="1600" b="1" spc="-20">
                  <a:solidFill>
                    <a:srgbClr val="C0504D"/>
                  </a:solidFill>
                  <a:latin typeface="Calibri"/>
                  <a:cs typeface="Calibri"/>
                </a:endParaRPr>
              </a:p>
              <a:p>
                <a:pPr marL="12700">
                  <a:spcBef>
                    <a:spcPts val="100"/>
                  </a:spcBef>
                </a:pPr>
                <a:r>
                  <a:rPr lang="pt-BR" sz="1600" b="1" spc="-5">
                    <a:solidFill>
                      <a:srgbClr val="C0504D"/>
                    </a:solidFill>
                    <a:cs typeface="Calibri"/>
                  </a:rPr>
                  <a:t>TERMO</a:t>
                </a:r>
                <a:r>
                  <a:rPr lang="pt-BR" sz="1600" b="1" spc="-35">
                    <a:solidFill>
                      <a:srgbClr val="C0504D"/>
                    </a:solidFill>
                    <a:cs typeface="Calibri"/>
                  </a:rPr>
                  <a:t> </a:t>
                </a:r>
                <a:r>
                  <a:rPr lang="pt-BR" sz="1600" b="1" spc="-5">
                    <a:solidFill>
                      <a:srgbClr val="C0504D"/>
                    </a:solidFill>
                    <a:cs typeface="Calibri"/>
                  </a:rPr>
                  <a:t>DE</a:t>
                </a:r>
                <a:r>
                  <a:rPr lang="pt-BR" sz="1600" b="1" spc="-30">
                    <a:solidFill>
                      <a:srgbClr val="C0504D"/>
                    </a:solidFill>
                    <a:cs typeface="Calibri"/>
                  </a:rPr>
                  <a:t> </a:t>
                </a:r>
                <a:r>
                  <a:rPr lang="pt-BR" sz="1600" b="1" spc="-10">
                    <a:solidFill>
                      <a:srgbClr val="C0504D"/>
                    </a:solidFill>
                    <a:cs typeface="Calibri"/>
                  </a:rPr>
                  <a:t>ABERTURA</a:t>
                </a:r>
                <a:endParaRPr lang="pt-BR" sz="1600">
                  <a:cs typeface="Calibri"/>
                </a:endParaRPr>
              </a:p>
              <a:p>
                <a:pPr marL="12700">
                  <a:spcBef>
                    <a:spcPts val="100"/>
                  </a:spcBef>
                </a:pPr>
                <a:endParaRPr lang="pt-BR" sz="1600">
                  <a:latin typeface="Calibri"/>
                  <a:cs typeface="Calibri"/>
                </a:endParaRPr>
              </a:p>
              <a:p>
                <a:pPr marL="12700">
                  <a:spcBef>
                    <a:spcPts val="100"/>
                  </a:spcBef>
                </a:pPr>
                <a:r>
                  <a:rPr lang="pt-BR" sz="1600" b="1" spc="-10">
                    <a:solidFill>
                      <a:srgbClr val="C0504D"/>
                    </a:solidFill>
                    <a:cs typeface="Calibri"/>
                  </a:rPr>
                  <a:t>E-01/052/00001/2019</a:t>
                </a:r>
                <a:endParaRPr lang="pt-BR" sz="1600">
                  <a:cs typeface="Calibri"/>
                </a:endParaRPr>
              </a:p>
            </p:txBody>
          </p:sp>
          <p:sp>
            <p:nvSpPr>
              <p:cNvPr id="41" name="object 12">
                <a:extLst>
                  <a:ext uri="{FF2B5EF4-FFF2-40B4-BE49-F238E27FC236}">
                    <a16:creationId xmlns:a16="http://schemas.microsoft.com/office/drawing/2014/main" id="{9B41A13E-553F-4F16-A181-14EE5C61EF9E}"/>
                  </a:ext>
                </a:extLst>
              </p:cNvPr>
              <p:cNvSpPr txBox="1"/>
              <p:nvPr/>
            </p:nvSpPr>
            <p:spPr>
              <a:xfrm>
                <a:off x="4495385" y="3101009"/>
                <a:ext cx="3044825" cy="129522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spcBef>
                    <a:spcPts val="100"/>
                  </a:spcBef>
                </a:pPr>
                <a:r>
                  <a:rPr sz="1600" b="1" spc="-5">
                    <a:latin typeface="Calibri"/>
                    <a:cs typeface="Calibri"/>
                  </a:rPr>
                  <a:t>QUEM</a:t>
                </a:r>
                <a:r>
                  <a:rPr sz="1600" b="1" spc="-25">
                    <a:latin typeface="Calibri"/>
                    <a:cs typeface="Calibri"/>
                  </a:rPr>
                  <a:t> </a:t>
                </a:r>
                <a:r>
                  <a:rPr sz="1600" b="1" spc="-5">
                    <a:latin typeface="Calibri"/>
                    <a:cs typeface="Calibri"/>
                  </a:rPr>
                  <a:t>ABRE</a:t>
                </a:r>
                <a:r>
                  <a:rPr sz="1600" b="1" spc="-25">
                    <a:latin typeface="Calibri"/>
                    <a:cs typeface="Calibri"/>
                  </a:rPr>
                  <a:t> </a:t>
                </a:r>
                <a:r>
                  <a:rPr sz="1600" b="1">
                    <a:latin typeface="Calibri"/>
                    <a:cs typeface="Calibri"/>
                  </a:rPr>
                  <a:t>O</a:t>
                </a:r>
                <a:r>
                  <a:rPr sz="1600" b="1" spc="-25">
                    <a:latin typeface="Calibri"/>
                    <a:cs typeface="Calibri"/>
                  </a:rPr>
                  <a:t> </a:t>
                </a:r>
                <a:r>
                  <a:rPr sz="1600" b="1" spc="-10">
                    <a:latin typeface="Calibri"/>
                    <a:cs typeface="Calibri"/>
                  </a:rPr>
                  <a:t>PROCESSO?</a:t>
                </a:r>
                <a:endParaRPr lang="pt-BR" sz="1600" b="1" spc="-10">
                  <a:latin typeface="Calibri"/>
                  <a:cs typeface="Calibri"/>
                </a:endParaRPr>
              </a:p>
              <a:p>
                <a:pPr marL="12700">
                  <a:spcBef>
                    <a:spcPts val="100"/>
                  </a:spcBef>
                </a:pPr>
                <a:endParaRPr lang="pt-BR" sz="1600" b="1" spc="-10">
                  <a:latin typeface="Calibri"/>
                  <a:cs typeface="Calibri"/>
                </a:endParaRPr>
              </a:p>
              <a:p>
                <a:pPr marL="12700">
                  <a:spcBef>
                    <a:spcPts val="100"/>
                  </a:spcBef>
                </a:pPr>
                <a:r>
                  <a:rPr lang="pt-BR" sz="1600" b="1">
                    <a:latin typeface="Calibri"/>
                    <a:cs typeface="Calibri"/>
                  </a:rPr>
                  <a:t>PRIMEIRO DOC. NO PROCESSOS</a:t>
                </a:r>
              </a:p>
              <a:p>
                <a:pPr marL="12700">
                  <a:spcBef>
                    <a:spcPts val="100"/>
                  </a:spcBef>
                </a:pPr>
                <a:endParaRPr lang="pt-BR" sz="1600" b="1">
                  <a:latin typeface="Calibri"/>
                  <a:cs typeface="Calibri"/>
                </a:endParaRPr>
              </a:p>
              <a:p>
                <a:pPr marL="12700">
                  <a:spcBef>
                    <a:spcPts val="100"/>
                  </a:spcBef>
                </a:pPr>
                <a:r>
                  <a:rPr lang="pt-BR" sz="1600" b="1">
                    <a:latin typeface="Calibri"/>
                    <a:cs typeface="Calibri"/>
                  </a:rPr>
                  <a:t>NÚMERO DO PROCESS0 (NUP)</a:t>
                </a:r>
                <a:endParaRPr sz="1600" b="1">
                  <a:latin typeface="Calibri"/>
                  <a:cs typeface="Calibri"/>
                </a:endParaRPr>
              </a:p>
            </p:txBody>
          </p:sp>
          <p:pic>
            <p:nvPicPr>
              <p:cNvPr id="42" name="object 22">
                <a:extLst>
                  <a:ext uri="{FF2B5EF4-FFF2-40B4-BE49-F238E27FC236}">
                    <a16:creationId xmlns:a16="http://schemas.microsoft.com/office/drawing/2014/main" id="{0F040662-AC6C-4084-913B-2D02DD852214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886005" y="1594203"/>
                <a:ext cx="2597603" cy="1101886"/>
              </a:xfrm>
              <a:prstGeom prst="rect">
                <a:avLst/>
              </a:prstGeom>
            </p:spPr>
          </p:pic>
          <p:cxnSp>
            <p:nvCxnSpPr>
              <p:cNvPr id="43" name="Conector reto 42">
                <a:extLst>
                  <a:ext uri="{FF2B5EF4-FFF2-40B4-BE49-F238E27FC236}">
                    <a16:creationId xmlns:a16="http://schemas.microsoft.com/office/drawing/2014/main" id="{3EC209CA-AD4E-4FF9-8474-C555F6E87F40}"/>
                  </a:ext>
                </a:extLst>
              </p:cNvPr>
              <p:cNvCxnSpPr/>
              <p:nvPr/>
            </p:nvCxnSpPr>
            <p:spPr>
              <a:xfrm>
                <a:off x="3697357" y="3246782"/>
                <a:ext cx="557121" cy="0"/>
              </a:xfrm>
              <a:prstGeom prst="line">
                <a:avLst/>
              </a:prstGeom>
              <a:ln w="38100">
                <a:solidFill>
                  <a:srgbClr val="C0504D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ector reto 43">
                <a:extLst>
                  <a:ext uri="{FF2B5EF4-FFF2-40B4-BE49-F238E27FC236}">
                    <a16:creationId xmlns:a16="http://schemas.microsoft.com/office/drawing/2014/main" id="{8D12FD5D-DD2C-49FF-8D74-AB57D6C4DE14}"/>
                  </a:ext>
                </a:extLst>
              </p:cNvPr>
              <p:cNvCxnSpPr/>
              <p:nvPr/>
            </p:nvCxnSpPr>
            <p:spPr>
              <a:xfrm>
                <a:off x="3697355" y="3756991"/>
                <a:ext cx="557121" cy="0"/>
              </a:xfrm>
              <a:prstGeom prst="line">
                <a:avLst/>
              </a:prstGeom>
              <a:ln w="38100">
                <a:solidFill>
                  <a:srgbClr val="C0504D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ector reto 45">
                <a:extLst>
                  <a:ext uri="{FF2B5EF4-FFF2-40B4-BE49-F238E27FC236}">
                    <a16:creationId xmlns:a16="http://schemas.microsoft.com/office/drawing/2014/main" id="{1223F689-1CF3-41E7-BAB3-6565CEC338D2}"/>
                  </a:ext>
                </a:extLst>
              </p:cNvPr>
              <p:cNvCxnSpPr/>
              <p:nvPr/>
            </p:nvCxnSpPr>
            <p:spPr>
              <a:xfrm>
                <a:off x="3697355" y="4260573"/>
                <a:ext cx="557121" cy="0"/>
              </a:xfrm>
              <a:prstGeom prst="line">
                <a:avLst/>
              </a:prstGeom>
              <a:ln w="38100">
                <a:solidFill>
                  <a:srgbClr val="C0504D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to 46">
                <a:extLst>
                  <a:ext uri="{FF2B5EF4-FFF2-40B4-BE49-F238E27FC236}">
                    <a16:creationId xmlns:a16="http://schemas.microsoft.com/office/drawing/2014/main" id="{4D697618-BE5F-4A00-B7C8-C06FE5EC8CFA}"/>
                  </a:ext>
                </a:extLst>
              </p:cNvPr>
              <p:cNvCxnSpPr/>
              <p:nvPr/>
            </p:nvCxnSpPr>
            <p:spPr>
              <a:xfrm>
                <a:off x="7309272" y="3213650"/>
                <a:ext cx="557121" cy="0"/>
              </a:xfrm>
              <a:prstGeom prst="line">
                <a:avLst/>
              </a:prstGeom>
              <a:ln w="38100">
                <a:solidFill>
                  <a:srgbClr val="9BBB59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ector reto 47">
                <a:extLst>
                  <a:ext uri="{FF2B5EF4-FFF2-40B4-BE49-F238E27FC236}">
                    <a16:creationId xmlns:a16="http://schemas.microsoft.com/office/drawing/2014/main" id="{E8EC7E28-4639-452A-A920-15A9B429947C}"/>
                  </a:ext>
                </a:extLst>
              </p:cNvPr>
              <p:cNvCxnSpPr/>
              <p:nvPr/>
            </p:nvCxnSpPr>
            <p:spPr>
              <a:xfrm>
                <a:off x="7322043" y="3756991"/>
                <a:ext cx="557121" cy="0"/>
              </a:xfrm>
              <a:prstGeom prst="line">
                <a:avLst/>
              </a:prstGeom>
              <a:ln w="38100">
                <a:solidFill>
                  <a:srgbClr val="9BBB59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ector reto 48">
                <a:extLst>
                  <a:ext uri="{FF2B5EF4-FFF2-40B4-BE49-F238E27FC236}">
                    <a16:creationId xmlns:a16="http://schemas.microsoft.com/office/drawing/2014/main" id="{D42FB9CD-99F0-4A8A-A544-AD1BCC04BB41}"/>
                  </a:ext>
                </a:extLst>
              </p:cNvPr>
              <p:cNvCxnSpPr/>
              <p:nvPr/>
            </p:nvCxnSpPr>
            <p:spPr>
              <a:xfrm>
                <a:off x="7309271" y="4260573"/>
                <a:ext cx="557121" cy="0"/>
              </a:xfrm>
              <a:prstGeom prst="line">
                <a:avLst/>
              </a:prstGeom>
              <a:ln w="38100">
                <a:solidFill>
                  <a:srgbClr val="9BBB59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85198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8708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O QUE MUDOU?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A78718DC-77F3-4D13-AE53-9D52F11655E5}"/>
              </a:ext>
            </a:extLst>
          </p:cNvPr>
          <p:cNvGrpSpPr/>
          <p:nvPr/>
        </p:nvGrpSpPr>
        <p:grpSpPr>
          <a:xfrm>
            <a:off x="1398832" y="1709980"/>
            <a:ext cx="9394336" cy="4007974"/>
            <a:chOff x="1543373" y="1187807"/>
            <a:chExt cx="9394336" cy="4007974"/>
          </a:xfrm>
        </p:grpSpPr>
        <p:sp>
          <p:nvSpPr>
            <p:cNvPr id="22" name="object 2">
              <a:extLst>
                <a:ext uri="{FF2B5EF4-FFF2-40B4-BE49-F238E27FC236}">
                  <a16:creationId xmlns:a16="http://schemas.microsoft.com/office/drawing/2014/main" id="{63F2EDDA-D915-447C-9592-0481EF3ADC2A}"/>
                </a:ext>
              </a:extLst>
            </p:cNvPr>
            <p:cNvSpPr txBox="1"/>
            <p:nvPr/>
          </p:nvSpPr>
          <p:spPr>
            <a:xfrm>
              <a:off x="1543373" y="2890022"/>
              <a:ext cx="2186305" cy="230575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81610" marR="5715" indent="-169545">
                <a:spcBef>
                  <a:spcPts val="100"/>
                </a:spcBef>
              </a:pPr>
              <a:r>
                <a:rPr b="1" spc="-5">
                  <a:solidFill>
                    <a:srgbClr val="C0504D"/>
                  </a:solidFill>
                  <a:latin typeface="Calibri"/>
                  <a:cs typeface="Calibri"/>
                </a:rPr>
                <a:t>D</a:t>
              </a:r>
              <a:r>
                <a:rPr b="1" spc="-20">
                  <a:solidFill>
                    <a:srgbClr val="C0504D"/>
                  </a:solidFill>
                  <a:latin typeface="Calibri"/>
                  <a:cs typeface="Calibri"/>
                </a:rPr>
                <a:t>E</a:t>
              </a:r>
              <a:r>
                <a:rPr b="1" spc="-5">
                  <a:solidFill>
                    <a:srgbClr val="C0504D"/>
                  </a:solidFill>
                  <a:latin typeface="Calibri"/>
                  <a:cs typeface="Calibri"/>
                </a:rPr>
                <a:t>SENTRANHAMEN</a:t>
              </a:r>
              <a:r>
                <a:rPr b="1" spc="-50">
                  <a:solidFill>
                    <a:srgbClr val="C0504D"/>
                  </a:solidFill>
                  <a:latin typeface="Calibri"/>
                  <a:cs typeface="Calibri"/>
                </a:rPr>
                <a:t>T</a:t>
              </a:r>
              <a:r>
                <a:rPr b="1">
                  <a:solidFill>
                    <a:srgbClr val="C0504D"/>
                  </a:solidFill>
                  <a:latin typeface="Calibri"/>
                  <a:cs typeface="Calibri"/>
                </a:rPr>
                <a:t>O</a:t>
              </a:r>
              <a:endParaRPr lang="pt-BR" b="1">
                <a:solidFill>
                  <a:srgbClr val="C0504D"/>
                </a:solidFill>
                <a:latin typeface="Calibri"/>
                <a:cs typeface="Calibri"/>
              </a:endParaRPr>
            </a:p>
            <a:p>
              <a:pPr marL="181610" marR="5715" indent="-169545">
                <a:spcBef>
                  <a:spcPts val="100"/>
                </a:spcBef>
              </a:pPr>
              <a:r>
                <a:rPr b="1" spc="-5">
                  <a:solidFill>
                    <a:srgbClr val="C0504D"/>
                  </a:solidFill>
                  <a:latin typeface="Calibri"/>
                  <a:cs typeface="Calibri"/>
                </a:rPr>
                <a:t>D</a:t>
              </a:r>
              <a:r>
                <a:rPr b="1" spc="-20">
                  <a:solidFill>
                    <a:srgbClr val="C0504D"/>
                  </a:solidFill>
                  <a:latin typeface="Calibri"/>
                  <a:cs typeface="Calibri"/>
                </a:rPr>
                <a:t>E</a:t>
              </a:r>
              <a:r>
                <a:rPr b="1" spc="-5">
                  <a:solidFill>
                    <a:srgbClr val="C0504D"/>
                  </a:solidFill>
                  <a:latin typeface="Calibri"/>
                  <a:cs typeface="Calibri"/>
                </a:rPr>
                <a:t>SMEMBRAMEN</a:t>
              </a:r>
              <a:r>
                <a:rPr lang="pt-BR" b="1" spc="-50">
                  <a:solidFill>
                    <a:srgbClr val="C0504D"/>
                  </a:solidFill>
                  <a:latin typeface="Calibri"/>
                  <a:cs typeface="Calibri"/>
                </a:rPr>
                <a:t>TO</a:t>
              </a:r>
              <a:endParaRPr lang="pt-BR" b="1" spc="-15">
                <a:solidFill>
                  <a:srgbClr val="C0504D"/>
                </a:solidFill>
                <a:latin typeface="Calibri"/>
                <a:cs typeface="Calibri"/>
              </a:endParaRPr>
            </a:p>
            <a:p>
              <a:pPr marL="181610" marR="5715" indent="-169545">
                <a:spcBef>
                  <a:spcPts val="100"/>
                </a:spcBef>
              </a:pPr>
              <a:r>
                <a:rPr b="1" spc="-15">
                  <a:solidFill>
                    <a:srgbClr val="C0504D"/>
                  </a:solidFill>
                  <a:latin typeface="Calibri"/>
                  <a:cs typeface="Calibri"/>
                </a:rPr>
                <a:t>ACAUTELAMEN</a:t>
              </a:r>
              <a:r>
                <a:rPr lang="pt-BR" b="1" spc="-15">
                  <a:solidFill>
                    <a:srgbClr val="C0504D"/>
                  </a:solidFill>
                  <a:latin typeface="Calibri"/>
                  <a:cs typeface="Calibri"/>
                </a:rPr>
                <a:t>TO</a:t>
              </a:r>
              <a:endParaRPr lang="pt-BR" b="1" spc="-5">
                <a:solidFill>
                  <a:srgbClr val="C0504D"/>
                </a:solidFill>
                <a:latin typeface="Calibri"/>
                <a:cs typeface="Calibri"/>
              </a:endParaRPr>
            </a:p>
            <a:p>
              <a:pPr marL="181610" marR="5715" indent="-169545">
                <a:spcBef>
                  <a:spcPts val="100"/>
                </a:spcBef>
              </a:pPr>
              <a:r>
                <a:rPr lang="pt-BR" b="1" spc="-5">
                  <a:solidFill>
                    <a:srgbClr val="C0504D"/>
                  </a:solidFill>
                  <a:latin typeface="Calibri"/>
                  <a:cs typeface="Calibri"/>
                </a:rPr>
                <a:t>JUN</a:t>
              </a:r>
              <a:r>
                <a:rPr lang="pt-BR" b="1" spc="-145">
                  <a:solidFill>
                    <a:srgbClr val="C0504D"/>
                  </a:solidFill>
                  <a:latin typeface="Calibri"/>
                  <a:cs typeface="Calibri"/>
                </a:rPr>
                <a:t>T</a:t>
              </a:r>
              <a:r>
                <a:rPr lang="pt-BR" b="1" spc="-5">
                  <a:solidFill>
                    <a:srgbClr val="C0504D"/>
                  </a:solidFill>
                  <a:latin typeface="Calibri"/>
                  <a:cs typeface="Calibri"/>
                </a:rPr>
                <a:t>A</a:t>
              </a:r>
              <a:r>
                <a:rPr lang="pt-BR" b="1" spc="-45">
                  <a:solidFill>
                    <a:srgbClr val="C0504D"/>
                  </a:solidFill>
                  <a:latin typeface="Calibri"/>
                  <a:cs typeface="Calibri"/>
                </a:rPr>
                <a:t>D</a:t>
              </a:r>
              <a:r>
                <a:rPr lang="pt-BR" b="1">
                  <a:solidFill>
                    <a:srgbClr val="C0504D"/>
                  </a:solidFill>
                  <a:latin typeface="Calibri"/>
                  <a:cs typeface="Calibri"/>
                </a:rPr>
                <a:t>A  </a:t>
              </a:r>
              <a:endParaRPr lang="pt-BR" b="1" spc="-15">
                <a:solidFill>
                  <a:srgbClr val="C0504D"/>
                </a:solidFill>
                <a:latin typeface="Calibri"/>
                <a:cs typeface="Calibri"/>
              </a:endParaRPr>
            </a:p>
            <a:p>
              <a:pPr marL="181610" marR="5715" indent="-169545">
                <a:spcBef>
                  <a:spcPts val="100"/>
                </a:spcBef>
              </a:pPr>
              <a:r>
                <a:rPr lang="pt-BR" b="1" spc="-15">
                  <a:solidFill>
                    <a:srgbClr val="C0504D"/>
                  </a:solidFill>
                  <a:latin typeface="Calibri"/>
                  <a:cs typeface="Calibri"/>
                </a:rPr>
                <a:t>APENSAÇÃO</a:t>
              </a:r>
              <a:endParaRPr lang="pt-BR" b="1" spc="-20">
                <a:solidFill>
                  <a:srgbClr val="C0504D"/>
                </a:solidFill>
                <a:latin typeface="Calibri"/>
                <a:cs typeface="Calibri"/>
              </a:endParaRPr>
            </a:p>
            <a:p>
              <a:pPr marL="181610" marR="5715" indent="-169545">
                <a:spcBef>
                  <a:spcPts val="100"/>
                </a:spcBef>
              </a:pPr>
              <a:r>
                <a:rPr lang="pt-BR" b="1" spc="-20">
                  <a:solidFill>
                    <a:srgbClr val="C0504D"/>
                  </a:solidFill>
                  <a:latin typeface="Calibri"/>
                  <a:cs typeface="Calibri"/>
                </a:rPr>
                <a:t>VOLUMES </a:t>
              </a:r>
              <a:r>
                <a:rPr lang="pt-BR" b="1" spc="-15">
                  <a:solidFill>
                    <a:srgbClr val="C0504D"/>
                  </a:solidFill>
                  <a:latin typeface="Calibri"/>
                  <a:cs typeface="Calibri"/>
                </a:rPr>
                <a:t> </a:t>
              </a:r>
              <a:endParaRPr lang="pt-BR" b="1" spc="-35">
                <a:solidFill>
                  <a:srgbClr val="C0504D"/>
                </a:solidFill>
                <a:latin typeface="Calibri"/>
                <a:cs typeface="Calibri"/>
              </a:endParaRPr>
            </a:p>
            <a:p>
              <a:pPr marL="181610" marR="5715" indent="-169545">
                <a:spcBef>
                  <a:spcPts val="100"/>
                </a:spcBef>
              </a:pPr>
              <a:r>
                <a:rPr lang="pt-BR" b="1" spc="-35">
                  <a:solidFill>
                    <a:srgbClr val="C0504D"/>
                  </a:solidFill>
                  <a:latin typeface="Calibri"/>
                  <a:cs typeface="Calibri"/>
                </a:rPr>
                <a:t>A</a:t>
              </a:r>
              <a:r>
                <a:rPr lang="pt-BR" b="1" spc="-5">
                  <a:solidFill>
                    <a:srgbClr val="C0504D"/>
                  </a:solidFill>
                  <a:latin typeface="Calibri"/>
                  <a:cs typeface="Calibri"/>
                </a:rPr>
                <a:t>UT</a:t>
              </a:r>
              <a:r>
                <a:rPr lang="pt-BR" b="1" spc="-50">
                  <a:solidFill>
                    <a:srgbClr val="C0504D"/>
                  </a:solidFill>
                  <a:latin typeface="Calibri"/>
                  <a:cs typeface="Calibri"/>
                </a:rPr>
                <a:t>U</a:t>
              </a:r>
              <a:r>
                <a:rPr lang="pt-BR" b="1" spc="-25">
                  <a:solidFill>
                    <a:srgbClr val="C0504D"/>
                  </a:solidFill>
                  <a:latin typeface="Calibri"/>
                  <a:cs typeface="Calibri"/>
                </a:rPr>
                <a:t>A</a:t>
              </a:r>
              <a:r>
                <a:rPr lang="pt-BR" b="1" spc="-5">
                  <a:solidFill>
                    <a:srgbClr val="C0504D"/>
                  </a:solidFill>
                  <a:latin typeface="Calibri"/>
                  <a:cs typeface="Calibri"/>
                </a:rPr>
                <a:t>Ç</a:t>
              </a:r>
              <a:r>
                <a:rPr lang="pt-BR" b="1" spc="-25">
                  <a:solidFill>
                    <a:srgbClr val="C0504D"/>
                  </a:solidFill>
                  <a:latin typeface="Calibri"/>
                  <a:cs typeface="Calibri"/>
                </a:rPr>
                <a:t>Ã</a:t>
              </a:r>
              <a:r>
                <a:rPr lang="pt-BR" b="1">
                  <a:solidFill>
                    <a:srgbClr val="C0504D"/>
                  </a:solidFill>
                  <a:latin typeface="Calibri"/>
                  <a:cs typeface="Calibri"/>
                </a:rPr>
                <a:t>O</a:t>
              </a:r>
              <a:r>
                <a:rPr lang="pt-BR" b="1" spc="-5">
                  <a:solidFill>
                    <a:srgbClr val="C0504D"/>
                  </a:solidFill>
                  <a:latin typeface="Calibri"/>
                  <a:cs typeface="Calibri"/>
                </a:rPr>
                <a:t> </a:t>
              </a:r>
              <a:r>
                <a:rPr lang="pt-BR" b="1">
                  <a:solidFill>
                    <a:srgbClr val="C0504D"/>
                  </a:solidFill>
                  <a:latin typeface="Calibri"/>
                  <a:cs typeface="Calibri"/>
                </a:rPr>
                <a:t>MAN</a:t>
              </a:r>
              <a:r>
                <a:rPr lang="pt-BR" b="1" spc="-50">
                  <a:solidFill>
                    <a:srgbClr val="C0504D"/>
                  </a:solidFill>
                  <a:latin typeface="Calibri"/>
                  <a:cs typeface="Calibri"/>
                </a:rPr>
                <a:t>U</a:t>
              </a:r>
              <a:r>
                <a:rPr lang="pt-BR" b="1" spc="-5">
                  <a:solidFill>
                    <a:srgbClr val="C0504D"/>
                  </a:solidFill>
                  <a:latin typeface="Calibri"/>
                  <a:cs typeface="Calibri"/>
                </a:rPr>
                <a:t>AL</a:t>
              </a:r>
            </a:p>
            <a:p>
              <a:pPr marR="5715"/>
              <a:r>
                <a:rPr b="1" spc="-5">
                  <a:solidFill>
                    <a:srgbClr val="C0504D"/>
                  </a:solidFill>
                  <a:latin typeface="Calibri"/>
                  <a:cs typeface="Calibri"/>
                </a:rPr>
                <a:t>Nº</a:t>
              </a:r>
              <a:r>
                <a:rPr b="1" spc="-40">
                  <a:solidFill>
                    <a:srgbClr val="C0504D"/>
                  </a:solidFill>
                  <a:latin typeface="Calibri"/>
                  <a:cs typeface="Calibri"/>
                </a:rPr>
                <a:t> </a:t>
              </a:r>
              <a:r>
                <a:rPr b="1" spc="-5">
                  <a:solidFill>
                    <a:srgbClr val="C0504D"/>
                  </a:solidFill>
                  <a:latin typeface="Calibri"/>
                  <a:cs typeface="Calibri"/>
                </a:rPr>
                <a:t>DE</a:t>
              </a:r>
              <a:r>
                <a:rPr b="1" spc="-40">
                  <a:solidFill>
                    <a:srgbClr val="C0504D"/>
                  </a:solidFill>
                  <a:latin typeface="Calibri"/>
                  <a:cs typeface="Calibri"/>
                </a:rPr>
                <a:t> </a:t>
              </a:r>
              <a:r>
                <a:rPr b="1" spc="-10">
                  <a:solidFill>
                    <a:srgbClr val="C0504D"/>
                  </a:solidFill>
                  <a:latin typeface="Calibri"/>
                  <a:cs typeface="Calibri"/>
                </a:rPr>
                <a:t>FOLHAS</a:t>
              </a:r>
              <a:endParaRPr>
                <a:latin typeface="Calibri"/>
                <a:cs typeface="Calibri"/>
              </a:endParaRPr>
            </a:p>
          </p:txBody>
        </p:sp>
        <p:sp>
          <p:nvSpPr>
            <p:cNvPr id="23" name="object 3">
              <a:extLst>
                <a:ext uri="{FF2B5EF4-FFF2-40B4-BE49-F238E27FC236}">
                  <a16:creationId xmlns:a16="http://schemas.microsoft.com/office/drawing/2014/main" id="{3B86F1EF-24AD-49D1-9502-181B934BDE05}"/>
                </a:ext>
              </a:extLst>
            </p:cNvPr>
            <p:cNvSpPr txBox="1"/>
            <p:nvPr/>
          </p:nvSpPr>
          <p:spPr>
            <a:xfrm>
              <a:off x="8106879" y="2824130"/>
              <a:ext cx="2830830" cy="22199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1386840">
                <a:spcBef>
                  <a:spcPts val="100"/>
                </a:spcBef>
              </a:pPr>
              <a:r>
                <a:rPr b="1" spc="-5">
                  <a:solidFill>
                    <a:srgbClr val="9BBB59"/>
                  </a:solidFill>
                  <a:latin typeface="Calibri"/>
                  <a:cs typeface="Calibri"/>
                </a:rPr>
                <a:t>EXPO</a:t>
              </a:r>
              <a:r>
                <a:rPr b="1" spc="-20">
                  <a:solidFill>
                    <a:srgbClr val="9BBB59"/>
                  </a:solidFill>
                  <a:latin typeface="Calibri"/>
                  <a:cs typeface="Calibri"/>
                </a:rPr>
                <a:t>R</a:t>
              </a:r>
              <a:r>
                <a:rPr b="1" spc="-145">
                  <a:solidFill>
                    <a:srgbClr val="9BBB59"/>
                  </a:solidFill>
                  <a:latin typeface="Calibri"/>
                  <a:cs typeface="Calibri"/>
                </a:rPr>
                <a:t>T</a:t>
              </a:r>
              <a:r>
                <a:rPr b="1" spc="-5">
                  <a:solidFill>
                    <a:srgbClr val="9BBB59"/>
                  </a:solidFill>
                  <a:latin typeface="Calibri"/>
                  <a:cs typeface="Calibri"/>
                </a:rPr>
                <a:t>A</a:t>
              </a:r>
              <a:r>
                <a:rPr b="1">
                  <a:solidFill>
                    <a:srgbClr val="9BBB59"/>
                  </a:solidFill>
                  <a:latin typeface="Calibri"/>
                  <a:cs typeface="Calibri"/>
                </a:rPr>
                <a:t>R</a:t>
              </a:r>
              <a:r>
                <a:rPr b="1" spc="-5">
                  <a:solidFill>
                    <a:srgbClr val="9BBB59"/>
                  </a:solidFill>
                  <a:latin typeface="Calibri"/>
                  <a:cs typeface="Calibri"/>
                </a:rPr>
                <a:t> PDF  EXPO</a:t>
              </a:r>
              <a:r>
                <a:rPr b="1" spc="-20">
                  <a:solidFill>
                    <a:srgbClr val="9BBB59"/>
                  </a:solidFill>
                  <a:latin typeface="Calibri"/>
                  <a:cs typeface="Calibri"/>
                </a:rPr>
                <a:t>R</a:t>
              </a:r>
              <a:r>
                <a:rPr b="1" spc="-145">
                  <a:solidFill>
                    <a:srgbClr val="9BBB59"/>
                  </a:solidFill>
                  <a:latin typeface="Calibri"/>
                  <a:cs typeface="Calibri"/>
                </a:rPr>
                <a:t>T</a:t>
              </a:r>
              <a:r>
                <a:rPr b="1" spc="-5">
                  <a:solidFill>
                    <a:srgbClr val="9BBB59"/>
                  </a:solidFill>
                  <a:latin typeface="Calibri"/>
                  <a:cs typeface="Calibri"/>
                </a:rPr>
                <a:t>A</a:t>
              </a:r>
              <a:r>
                <a:rPr b="1">
                  <a:solidFill>
                    <a:srgbClr val="9BBB59"/>
                  </a:solidFill>
                  <a:latin typeface="Calibri"/>
                  <a:cs typeface="Calibri"/>
                </a:rPr>
                <a:t>R</a:t>
              </a:r>
              <a:r>
                <a:rPr b="1" spc="-5">
                  <a:solidFill>
                    <a:srgbClr val="9BBB59"/>
                  </a:solidFill>
                  <a:latin typeface="Calibri"/>
                  <a:cs typeface="Calibri"/>
                </a:rPr>
                <a:t> PDF</a:t>
              </a:r>
              <a:endParaRPr>
                <a:latin typeface="Calibri"/>
                <a:cs typeface="Calibri"/>
              </a:endParaRPr>
            </a:p>
            <a:p>
              <a:pPr marL="12700" marR="288925"/>
              <a:r>
                <a:rPr b="1" spc="-25">
                  <a:solidFill>
                    <a:srgbClr val="9BBB59"/>
                  </a:solidFill>
                  <a:latin typeface="Calibri"/>
                  <a:cs typeface="Calibri"/>
                </a:rPr>
                <a:t>SOBRESTAMENTO </a:t>
              </a:r>
              <a:r>
                <a:rPr b="1" spc="-10">
                  <a:solidFill>
                    <a:srgbClr val="9BBB59"/>
                  </a:solidFill>
                  <a:latin typeface="Calibri"/>
                  <a:cs typeface="Calibri"/>
                </a:rPr>
                <a:t>(Pausar) </a:t>
              </a:r>
              <a:r>
                <a:rPr b="1" spc="-395">
                  <a:solidFill>
                    <a:srgbClr val="9BBB59"/>
                  </a:solidFill>
                  <a:latin typeface="Calibri"/>
                  <a:cs typeface="Calibri"/>
                </a:rPr>
                <a:t> </a:t>
              </a:r>
              <a:r>
                <a:rPr b="1" spc="-5">
                  <a:solidFill>
                    <a:srgbClr val="9BBB59"/>
                  </a:solidFill>
                  <a:latin typeface="Calibri"/>
                  <a:cs typeface="Calibri"/>
                </a:rPr>
                <a:t>ANEXAR </a:t>
              </a:r>
              <a:r>
                <a:rPr b="1" spc="-10">
                  <a:solidFill>
                    <a:srgbClr val="9BBB59"/>
                  </a:solidFill>
                  <a:latin typeface="Calibri"/>
                  <a:cs typeface="Calibri"/>
                </a:rPr>
                <a:t>PROCESSOS </a:t>
              </a:r>
              <a:r>
                <a:rPr b="1" spc="-5">
                  <a:solidFill>
                    <a:srgbClr val="9BBB59"/>
                  </a:solidFill>
                  <a:latin typeface="Calibri"/>
                  <a:cs typeface="Calibri"/>
                </a:rPr>
                <a:t> </a:t>
              </a:r>
              <a:r>
                <a:rPr b="1" spc="-10">
                  <a:solidFill>
                    <a:srgbClr val="9BBB59"/>
                  </a:solidFill>
                  <a:latin typeface="Calibri"/>
                  <a:cs typeface="Calibri"/>
                </a:rPr>
                <a:t>RELACIONAR</a:t>
              </a:r>
              <a:r>
                <a:rPr b="1" spc="-20">
                  <a:solidFill>
                    <a:srgbClr val="9BBB59"/>
                  </a:solidFill>
                  <a:latin typeface="Calibri"/>
                  <a:cs typeface="Calibri"/>
                </a:rPr>
                <a:t> </a:t>
              </a:r>
              <a:r>
                <a:rPr b="1" spc="-10">
                  <a:solidFill>
                    <a:srgbClr val="9BBB59"/>
                  </a:solidFill>
                  <a:latin typeface="Calibri"/>
                  <a:cs typeface="Calibri"/>
                </a:rPr>
                <a:t>PROCESSOS</a:t>
              </a:r>
              <a:endParaRPr>
                <a:latin typeface="Calibri"/>
                <a:cs typeface="Calibri"/>
              </a:endParaRPr>
            </a:p>
            <a:p>
              <a:pPr marL="12700" marR="5080"/>
              <a:r>
                <a:rPr b="1">
                  <a:solidFill>
                    <a:srgbClr val="9BBB59"/>
                  </a:solidFill>
                  <a:latin typeface="Calibri"/>
                  <a:cs typeface="Calibri"/>
                </a:rPr>
                <a:t>A</a:t>
              </a:r>
              <a:r>
                <a:rPr b="1" spc="-20">
                  <a:solidFill>
                    <a:srgbClr val="9BBB59"/>
                  </a:solidFill>
                  <a:latin typeface="Calibri"/>
                  <a:cs typeface="Calibri"/>
                </a:rPr>
                <a:t> </a:t>
              </a:r>
              <a:r>
                <a:rPr b="1" spc="-15">
                  <a:solidFill>
                    <a:srgbClr val="9BBB59"/>
                  </a:solidFill>
                  <a:latin typeface="Calibri"/>
                  <a:cs typeface="Calibri"/>
                </a:rPr>
                <a:t>CADA</a:t>
              </a:r>
              <a:r>
                <a:rPr b="1" spc="-20">
                  <a:solidFill>
                    <a:srgbClr val="9BBB59"/>
                  </a:solidFill>
                  <a:latin typeface="Calibri"/>
                  <a:cs typeface="Calibri"/>
                </a:rPr>
                <a:t> </a:t>
              </a:r>
              <a:r>
                <a:rPr b="1" spc="-5">
                  <a:solidFill>
                    <a:srgbClr val="9BBB59"/>
                  </a:solidFill>
                  <a:latin typeface="Calibri"/>
                  <a:cs typeface="Calibri"/>
                </a:rPr>
                <a:t>20</a:t>
              </a:r>
              <a:r>
                <a:rPr b="1" spc="-20">
                  <a:solidFill>
                    <a:srgbClr val="9BBB59"/>
                  </a:solidFill>
                  <a:latin typeface="Calibri"/>
                  <a:cs typeface="Calibri"/>
                </a:rPr>
                <a:t> </a:t>
              </a:r>
              <a:r>
                <a:rPr b="1" spc="-5">
                  <a:solidFill>
                    <a:srgbClr val="9BBB59"/>
                  </a:solidFill>
                  <a:latin typeface="Calibri"/>
                  <a:cs typeface="Calibri"/>
                </a:rPr>
                <a:t>DOCs.</a:t>
              </a:r>
              <a:r>
                <a:rPr b="1" spc="-20">
                  <a:solidFill>
                    <a:srgbClr val="9BBB59"/>
                  </a:solidFill>
                  <a:latin typeface="Calibri"/>
                  <a:cs typeface="Calibri"/>
                </a:rPr>
                <a:t> </a:t>
              </a:r>
              <a:r>
                <a:rPr b="1" spc="-5">
                  <a:solidFill>
                    <a:srgbClr val="9BBB59"/>
                  </a:solidFill>
                  <a:latin typeface="Calibri"/>
                  <a:cs typeface="Calibri"/>
                </a:rPr>
                <a:t>UMA</a:t>
              </a:r>
              <a:r>
                <a:rPr b="1" spc="-20">
                  <a:solidFill>
                    <a:srgbClr val="9BBB59"/>
                  </a:solidFill>
                  <a:latin typeface="Calibri"/>
                  <a:cs typeface="Calibri"/>
                </a:rPr>
                <a:t> </a:t>
              </a:r>
              <a:r>
                <a:rPr b="1" spc="-60">
                  <a:solidFill>
                    <a:srgbClr val="9BBB59"/>
                  </a:solidFill>
                  <a:latin typeface="Calibri"/>
                  <a:cs typeface="Calibri"/>
                </a:rPr>
                <a:t>PASTA </a:t>
              </a:r>
              <a:r>
                <a:rPr b="1" spc="-390">
                  <a:solidFill>
                    <a:srgbClr val="9BBB59"/>
                  </a:solidFill>
                  <a:latin typeface="Calibri"/>
                  <a:cs typeface="Calibri"/>
                </a:rPr>
                <a:t> </a:t>
              </a:r>
              <a:r>
                <a:rPr b="1" spc="-20">
                  <a:solidFill>
                    <a:srgbClr val="9BBB59"/>
                  </a:solidFill>
                  <a:latin typeface="Calibri"/>
                  <a:cs typeface="Calibri"/>
                </a:rPr>
                <a:t>AUTUAÇÃO</a:t>
              </a:r>
              <a:r>
                <a:rPr b="1" spc="-15">
                  <a:solidFill>
                    <a:srgbClr val="9BBB59"/>
                  </a:solidFill>
                  <a:latin typeface="Calibri"/>
                  <a:cs typeface="Calibri"/>
                </a:rPr>
                <a:t> </a:t>
              </a:r>
              <a:r>
                <a:rPr b="1" spc="-30">
                  <a:solidFill>
                    <a:srgbClr val="9BBB59"/>
                  </a:solidFill>
                  <a:latin typeface="Calibri"/>
                  <a:cs typeface="Calibri"/>
                </a:rPr>
                <a:t>AUTOMÁTICA</a:t>
              </a:r>
              <a:endParaRPr>
                <a:latin typeface="Calibri"/>
                <a:cs typeface="Calibri"/>
              </a:endParaRPr>
            </a:p>
            <a:p>
              <a:pPr marL="12700"/>
              <a:r>
                <a:rPr b="1" spc="-5">
                  <a:solidFill>
                    <a:srgbClr val="9BBB59"/>
                  </a:solidFill>
                  <a:latin typeface="Calibri"/>
                  <a:cs typeface="Calibri"/>
                </a:rPr>
                <a:t>Nº</a:t>
              </a:r>
              <a:r>
                <a:rPr b="1" spc="-30">
                  <a:solidFill>
                    <a:srgbClr val="9BBB59"/>
                  </a:solidFill>
                  <a:latin typeface="Calibri"/>
                  <a:cs typeface="Calibri"/>
                </a:rPr>
                <a:t> </a:t>
              </a:r>
              <a:r>
                <a:rPr b="1" spc="-5">
                  <a:solidFill>
                    <a:srgbClr val="9BBB59"/>
                  </a:solidFill>
                  <a:latin typeface="Calibri"/>
                  <a:cs typeface="Calibri"/>
                </a:rPr>
                <a:t>DO</a:t>
              </a:r>
              <a:r>
                <a:rPr b="1" spc="-30">
                  <a:solidFill>
                    <a:srgbClr val="9BBB59"/>
                  </a:solidFill>
                  <a:latin typeface="Calibri"/>
                  <a:cs typeface="Calibri"/>
                </a:rPr>
                <a:t> </a:t>
              </a:r>
              <a:r>
                <a:rPr b="1" spc="-10">
                  <a:solidFill>
                    <a:srgbClr val="9BBB59"/>
                  </a:solidFill>
                  <a:latin typeface="Calibri"/>
                  <a:cs typeface="Calibri"/>
                </a:rPr>
                <a:t>DOCUMENTO</a:t>
              </a:r>
              <a:endParaRPr>
                <a:latin typeface="Calibri"/>
                <a:cs typeface="Calibri"/>
              </a:endParaRPr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id="{B7AB1055-E63D-41B6-B99D-2A8C5BB1494A}"/>
                </a:ext>
              </a:extLst>
            </p:cNvPr>
            <p:cNvSpPr txBox="1"/>
            <p:nvPr/>
          </p:nvSpPr>
          <p:spPr>
            <a:xfrm>
              <a:off x="3729678" y="2290824"/>
              <a:ext cx="4046879" cy="56682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indent="109855" algn="ctr">
                <a:spcBef>
                  <a:spcPts val="100"/>
                </a:spcBef>
              </a:pPr>
              <a:r>
                <a:rPr b="1" spc="-10">
                  <a:latin typeface="Calibri"/>
                  <a:cs typeface="Calibri"/>
                </a:rPr>
                <a:t>PROCEDIMENTOS </a:t>
              </a:r>
              <a:r>
                <a:rPr b="1" spc="-5">
                  <a:latin typeface="Calibri"/>
                  <a:cs typeface="Calibri"/>
                </a:rPr>
                <a:t> </a:t>
              </a:r>
              <a:r>
                <a:rPr b="1" spc="-20">
                  <a:latin typeface="Calibri"/>
                  <a:cs typeface="Calibri"/>
                </a:rPr>
                <a:t>ADMINISTRATIVOS </a:t>
              </a:r>
              <a:r>
                <a:rPr b="1" spc="-15">
                  <a:latin typeface="Calibri"/>
                  <a:cs typeface="Calibri"/>
                </a:rPr>
                <a:t> </a:t>
              </a:r>
              <a:r>
                <a:rPr b="1" spc="-10">
                  <a:latin typeface="Calibri"/>
                  <a:cs typeface="Calibri"/>
                </a:rPr>
                <a:t>COM</a:t>
              </a:r>
              <a:r>
                <a:rPr b="1" spc="-40">
                  <a:latin typeface="Calibri"/>
                  <a:cs typeface="Calibri"/>
                </a:rPr>
                <a:t> </a:t>
              </a:r>
              <a:r>
                <a:rPr b="1" spc="-10">
                  <a:latin typeface="Calibri"/>
                  <a:cs typeface="Calibri"/>
                </a:rPr>
                <a:t>OUTRO</a:t>
              </a:r>
              <a:r>
                <a:rPr b="1" spc="-40">
                  <a:latin typeface="Calibri"/>
                  <a:cs typeface="Calibri"/>
                </a:rPr>
                <a:t> </a:t>
              </a:r>
              <a:r>
                <a:rPr b="1" spc="-5">
                  <a:latin typeface="Calibri"/>
                  <a:cs typeface="Calibri"/>
                </a:rPr>
                <a:t>NOME</a:t>
              </a:r>
              <a:endParaRPr>
                <a:latin typeface="Calibri"/>
                <a:cs typeface="Calibri"/>
              </a:endParaRPr>
            </a:p>
          </p:txBody>
        </p:sp>
        <p:pic>
          <p:nvPicPr>
            <p:cNvPr id="25" name="object 5">
              <a:extLst>
                <a:ext uri="{FF2B5EF4-FFF2-40B4-BE49-F238E27FC236}">
                  <a16:creationId xmlns:a16="http://schemas.microsoft.com/office/drawing/2014/main" id="{B5528E53-8C2E-4DF6-9706-CF5EDEB0468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2652" y="1593748"/>
              <a:ext cx="1103942" cy="1062891"/>
            </a:xfrm>
            <a:prstGeom prst="rect">
              <a:avLst/>
            </a:prstGeom>
          </p:spPr>
        </p:pic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62245C12-9F5E-4C9D-9E3A-00C4129B3600}"/>
                </a:ext>
              </a:extLst>
            </p:cNvPr>
            <p:cNvSpPr txBox="1"/>
            <p:nvPr/>
          </p:nvSpPr>
          <p:spPr>
            <a:xfrm>
              <a:off x="2261730" y="1187807"/>
              <a:ext cx="565785" cy="2692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600" b="1" spc="-10">
                  <a:solidFill>
                    <a:srgbClr val="C0504D"/>
                  </a:solidFill>
                  <a:latin typeface="Calibri"/>
                  <a:cs typeface="Calibri"/>
                </a:rPr>
                <a:t>FÍSICO</a:t>
              </a:r>
              <a:endParaRPr sz="1600">
                <a:latin typeface="Calibri"/>
                <a:cs typeface="Calibri"/>
              </a:endParaRPr>
            </a:p>
          </p:txBody>
        </p:sp>
        <p:pic>
          <p:nvPicPr>
            <p:cNvPr id="27" name="object 7">
              <a:extLst>
                <a:ext uri="{FF2B5EF4-FFF2-40B4-BE49-F238E27FC236}">
                  <a16:creationId xmlns:a16="http://schemas.microsoft.com/office/drawing/2014/main" id="{21995D88-7C43-48F9-8F8D-3305FA2A4CF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06879" y="1397383"/>
              <a:ext cx="2597603" cy="1101886"/>
            </a:xfrm>
            <a:prstGeom prst="rect">
              <a:avLst/>
            </a:prstGeom>
          </p:spPr>
        </p:pic>
        <p:cxnSp>
          <p:nvCxnSpPr>
            <p:cNvPr id="28" name="Conector reto 27">
              <a:extLst>
                <a:ext uri="{FF2B5EF4-FFF2-40B4-BE49-F238E27FC236}">
                  <a16:creationId xmlns:a16="http://schemas.microsoft.com/office/drawing/2014/main" id="{F9A1D183-03AA-4F98-8568-558743D539EB}"/>
                </a:ext>
              </a:extLst>
            </p:cNvPr>
            <p:cNvCxnSpPr/>
            <p:nvPr/>
          </p:nvCxnSpPr>
          <p:spPr>
            <a:xfrm>
              <a:off x="4299251" y="3108343"/>
              <a:ext cx="2981739" cy="0"/>
            </a:xfrm>
            <a:prstGeom prst="line">
              <a:avLst/>
            </a:prstGeom>
            <a:ln w="38100">
              <a:solidFill>
                <a:srgbClr val="0097D5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to 28">
              <a:extLst>
                <a:ext uri="{FF2B5EF4-FFF2-40B4-BE49-F238E27FC236}">
                  <a16:creationId xmlns:a16="http://schemas.microsoft.com/office/drawing/2014/main" id="{B374070D-BEFD-4275-BC05-2818D88F3D75}"/>
                </a:ext>
              </a:extLst>
            </p:cNvPr>
            <p:cNvCxnSpPr/>
            <p:nvPr/>
          </p:nvCxnSpPr>
          <p:spPr>
            <a:xfrm>
              <a:off x="4299249" y="3389952"/>
              <a:ext cx="2981739" cy="0"/>
            </a:xfrm>
            <a:prstGeom prst="line">
              <a:avLst/>
            </a:prstGeom>
            <a:ln w="38100">
              <a:solidFill>
                <a:srgbClr val="0097D5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>
              <a:extLst>
                <a:ext uri="{FF2B5EF4-FFF2-40B4-BE49-F238E27FC236}">
                  <a16:creationId xmlns:a16="http://schemas.microsoft.com/office/drawing/2014/main" id="{57403479-38C0-4B8A-B38F-CA9BCDE59148}"/>
                </a:ext>
              </a:extLst>
            </p:cNvPr>
            <p:cNvCxnSpPr/>
            <p:nvPr/>
          </p:nvCxnSpPr>
          <p:spPr>
            <a:xfrm>
              <a:off x="4299250" y="4751613"/>
              <a:ext cx="2981739" cy="0"/>
            </a:xfrm>
            <a:prstGeom prst="line">
              <a:avLst/>
            </a:prstGeom>
            <a:ln w="38100">
              <a:solidFill>
                <a:srgbClr val="0097D5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to 30">
              <a:extLst>
                <a:ext uri="{FF2B5EF4-FFF2-40B4-BE49-F238E27FC236}">
                  <a16:creationId xmlns:a16="http://schemas.microsoft.com/office/drawing/2014/main" id="{1914EAFD-EF4B-4278-B599-4303B6384EEB}"/>
                </a:ext>
              </a:extLst>
            </p:cNvPr>
            <p:cNvCxnSpPr/>
            <p:nvPr/>
          </p:nvCxnSpPr>
          <p:spPr>
            <a:xfrm>
              <a:off x="4299251" y="4996777"/>
              <a:ext cx="2981739" cy="0"/>
            </a:xfrm>
            <a:prstGeom prst="line">
              <a:avLst/>
            </a:prstGeom>
            <a:ln w="38100">
              <a:solidFill>
                <a:srgbClr val="0097D5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to 31">
              <a:extLst>
                <a:ext uri="{FF2B5EF4-FFF2-40B4-BE49-F238E27FC236}">
                  <a16:creationId xmlns:a16="http://schemas.microsoft.com/office/drawing/2014/main" id="{9129AD70-4448-4304-AC68-E8CAEBBC29D5}"/>
                </a:ext>
              </a:extLst>
            </p:cNvPr>
            <p:cNvCxnSpPr/>
            <p:nvPr/>
          </p:nvCxnSpPr>
          <p:spPr>
            <a:xfrm>
              <a:off x="4299247" y="4221465"/>
              <a:ext cx="2981739" cy="0"/>
            </a:xfrm>
            <a:prstGeom prst="line">
              <a:avLst/>
            </a:prstGeom>
            <a:ln w="38100">
              <a:solidFill>
                <a:srgbClr val="0097D5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8533026F-F5AD-4C26-BCC5-0C7017FF94D7}"/>
                </a:ext>
              </a:extLst>
            </p:cNvPr>
            <p:cNvCxnSpPr/>
            <p:nvPr/>
          </p:nvCxnSpPr>
          <p:spPr>
            <a:xfrm>
              <a:off x="4299247" y="3934110"/>
              <a:ext cx="2981739" cy="0"/>
            </a:xfrm>
            <a:prstGeom prst="line">
              <a:avLst/>
            </a:prstGeom>
            <a:ln w="38100">
              <a:solidFill>
                <a:srgbClr val="0097D5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1C30437F-A207-4C5B-87B8-8950C7D8CD47}"/>
                </a:ext>
              </a:extLst>
            </p:cNvPr>
            <p:cNvCxnSpPr/>
            <p:nvPr/>
          </p:nvCxnSpPr>
          <p:spPr>
            <a:xfrm>
              <a:off x="4299248" y="3671560"/>
              <a:ext cx="2981739" cy="0"/>
            </a:xfrm>
            <a:prstGeom prst="line">
              <a:avLst/>
            </a:prstGeom>
            <a:ln w="38100">
              <a:solidFill>
                <a:srgbClr val="0097D5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to 50">
              <a:extLst>
                <a:ext uri="{FF2B5EF4-FFF2-40B4-BE49-F238E27FC236}">
                  <a16:creationId xmlns:a16="http://schemas.microsoft.com/office/drawing/2014/main" id="{2EBD5957-05F4-4ABF-8D33-5C8B6B07D64D}"/>
                </a:ext>
              </a:extLst>
            </p:cNvPr>
            <p:cNvCxnSpPr/>
            <p:nvPr/>
          </p:nvCxnSpPr>
          <p:spPr>
            <a:xfrm>
              <a:off x="4299247" y="4466691"/>
              <a:ext cx="2981739" cy="0"/>
            </a:xfrm>
            <a:prstGeom prst="line">
              <a:avLst/>
            </a:prstGeom>
            <a:ln w="38100">
              <a:solidFill>
                <a:srgbClr val="0097D5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51881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902AE-9E38-6CBD-3124-E760EDA50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2538F62-1E32-519E-21C5-78FF980A49E9}"/>
              </a:ext>
            </a:extLst>
          </p:cNvPr>
          <p:cNvSpPr/>
          <p:nvPr/>
        </p:nvSpPr>
        <p:spPr>
          <a:xfrm>
            <a:off x="-23779" y="-8708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PERFIS DE ACESSO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CA46C88-475E-BB15-A405-23865B4264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E021C2FB-088F-D083-D9B5-33DA62B56B26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2CF43811-0227-39A9-E322-0DEBBD51B3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073993"/>
              </p:ext>
            </p:extLst>
          </p:nvPr>
        </p:nvGraphicFramePr>
        <p:xfrm>
          <a:off x="362262" y="1519407"/>
          <a:ext cx="11467476" cy="4430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3738">
                  <a:extLst>
                    <a:ext uri="{9D8B030D-6E8A-4147-A177-3AD203B41FA5}">
                      <a16:colId xmlns:a16="http://schemas.microsoft.com/office/drawing/2014/main" val="2701159074"/>
                    </a:ext>
                  </a:extLst>
                </a:gridCol>
                <a:gridCol w="5733738">
                  <a:extLst>
                    <a:ext uri="{9D8B030D-6E8A-4147-A177-3AD203B41FA5}">
                      <a16:colId xmlns:a16="http://schemas.microsoft.com/office/drawing/2014/main" val="1695666419"/>
                    </a:ext>
                  </a:extLst>
                </a:gridCol>
              </a:tblGrid>
              <a:tr h="393535">
                <a:tc gridSpan="2">
                  <a:txBody>
                    <a:bodyPr/>
                    <a:lstStyle/>
                    <a:p>
                      <a:pPr algn="ctr"/>
                      <a:r>
                        <a:rPr lang="pt-BR">
                          <a:solidFill>
                            <a:schemeClr val="tx1"/>
                          </a:solidFill>
                        </a:rPr>
                        <a:t>AVANÇADO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2407177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pt-BR" b="1"/>
                        <a:t>DESCRIÇÃO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E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/>
                        <a:t>QUEM PODE POSSUIR?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E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202850"/>
                  </a:ext>
                </a:extLst>
              </a:tr>
              <a:tr h="975000">
                <a:tc>
                  <a:txBody>
                    <a:bodyPr/>
                    <a:lstStyle/>
                    <a:p>
                      <a:pPr algn="just"/>
                      <a:r>
                        <a:rPr lang="pt-BR" sz="18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Permissão nas seguintes funções: Iniciar processo, reabrir processo, sobrestar processo, relacionar processos, iniciar processo relacionado, duplicar processo, gerenciar acesso externo, alterar e anexar processos. </a:t>
                      </a:r>
                      <a:endParaRPr lang="pt-BR">
                        <a:solidFill>
                          <a:srgbClr val="274B6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8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Servidores indicados pela chefia imediata</a:t>
                      </a:r>
                      <a:endParaRPr lang="pt-BR">
                        <a:solidFill>
                          <a:srgbClr val="274B6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2286661"/>
                  </a:ext>
                </a:extLst>
              </a:tr>
              <a:tr h="379251">
                <a:tc gridSpan="2">
                  <a:txBody>
                    <a:bodyPr/>
                    <a:lstStyle/>
                    <a:p>
                      <a:pPr algn="ctr"/>
                      <a:r>
                        <a:rPr lang="pt-BR" b="1"/>
                        <a:t>BÁSICO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2564418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/>
                      <a:r>
                        <a:rPr lang="pt-BR" b="1"/>
                        <a:t>DESCRIÇÃO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E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/>
                        <a:t>QUEM PODE POSSUIR?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E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160303"/>
                  </a:ext>
                </a:extLst>
              </a:tr>
              <a:tr h="1425000">
                <a:tc>
                  <a:txBody>
                    <a:bodyPr/>
                    <a:lstStyle/>
                    <a:p>
                      <a:pPr algn="just"/>
                      <a:r>
                        <a:rPr lang="pt-BR" sz="18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Acesso as funcionalidades: concluir processos; inseri processos em acompanhamento especial ou blocos internos; autuar documentos externos e internos; assinar documentos internos; exportar documentos em PDF; enviar e-mails pelo processo; inserir anotações; gerenciar marcador; e incluir documentos em blocos de assinatura</a:t>
                      </a:r>
                      <a:endParaRPr lang="pt-BR">
                        <a:solidFill>
                          <a:srgbClr val="274B6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8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Servidores indicados pela chefia imediata</a:t>
                      </a:r>
                      <a:endParaRPr lang="pt-BR">
                        <a:solidFill>
                          <a:srgbClr val="274B6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244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42917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64895-3382-15FC-AB6D-5BCF78CAC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57C7F5E-296C-820D-1A60-70D3104E7F57}"/>
              </a:ext>
            </a:extLst>
          </p:cNvPr>
          <p:cNvSpPr/>
          <p:nvPr/>
        </p:nvSpPr>
        <p:spPr>
          <a:xfrm>
            <a:off x="-23779" y="-8708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PERFIS DE ACESSO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91E68B4-D07D-C8BB-A4C5-9D5629C2D8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9EC33BD-3C3F-779F-41FA-4E7078FB452F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CA2966CC-F3D5-C66D-BE08-C5A9B51F33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138551"/>
              </p:ext>
            </p:extLst>
          </p:nvPr>
        </p:nvGraphicFramePr>
        <p:xfrm>
          <a:off x="362262" y="1628999"/>
          <a:ext cx="11467476" cy="3600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3738">
                  <a:extLst>
                    <a:ext uri="{9D8B030D-6E8A-4147-A177-3AD203B41FA5}">
                      <a16:colId xmlns:a16="http://schemas.microsoft.com/office/drawing/2014/main" val="2701159074"/>
                    </a:ext>
                  </a:extLst>
                </a:gridCol>
                <a:gridCol w="5733738">
                  <a:extLst>
                    <a:ext uri="{9D8B030D-6E8A-4147-A177-3AD203B41FA5}">
                      <a16:colId xmlns:a16="http://schemas.microsoft.com/office/drawing/2014/main" val="1695666419"/>
                    </a:ext>
                  </a:extLst>
                </a:gridCol>
              </a:tblGrid>
              <a:tr h="436364">
                <a:tc gridSpan="2">
                  <a:txBody>
                    <a:bodyPr/>
                    <a:lstStyle/>
                    <a:p>
                      <a:pPr algn="ctr"/>
                      <a:r>
                        <a:rPr lang="pt-BR" b="1">
                          <a:solidFill>
                            <a:schemeClr val="tx1"/>
                          </a:solidFill>
                        </a:rPr>
                        <a:t>COLABORADOR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0806512"/>
                  </a:ext>
                </a:extLst>
              </a:tr>
              <a:tr h="436364">
                <a:tc>
                  <a:txBody>
                    <a:bodyPr/>
                    <a:lstStyle/>
                    <a:p>
                      <a:pPr algn="ctr"/>
                      <a:r>
                        <a:rPr lang="pt-BR" b="1"/>
                        <a:t>DESCRIÇÃO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E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/>
                        <a:t>QUEM PODE POSSUIR?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E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877356"/>
                  </a:ext>
                </a:extLst>
              </a:tr>
              <a:tr h="1090908">
                <a:tc>
                  <a:txBody>
                    <a:bodyPr/>
                    <a:lstStyle/>
                    <a:p>
                      <a:r>
                        <a:rPr lang="pt-BR" sz="18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Acesso aos recursos básicos para qualquer usuário no SEI, porém, </a:t>
                      </a:r>
                      <a:r>
                        <a:rPr lang="pt-BR" sz="1800" b="1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permissão para iniciar processos </a:t>
                      </a:r>
                      <a:r>
                        <a:rPr lang="pt-BR" sz="18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</a:t>
                      </a:r>
                      <a:r>
                        <a:rPr lang="pt-BR" sz="1800" b="1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permissão para assinatura de documentos</a:t>
                      </a:r>
                      <a:r>
                        <a:rPr lang="pt-BR" sz="18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pt-BR">
                        <a:solidFill>
                          <a:srgbClr val="274B6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Funcionários terceirizados e estagiários que atuem administrativamente.</a:t>
                      </a:r>
                      <a:endParaRPr lang="pt-BR">
                        <a:solidFill>
                          <a:srgbClr val="274B6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3452009"/>
                  </a:ext>
                </a:extLst>
              </a:tr>
              <a:tr h="436364">
                <a:tc gridSpan="2">
                  <a:txBody>
                    <a:bodyPr/>
                    <a:lstStyle/>
                    <a:p>
                      <a:pPr algn="ctr"/>
                      <a:r>
                        <a:rPr lang="pt-BR" b="1"/>
                        <a:t>CONSULTA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0477351"/>
                  </a:ext>
                </a:extLst>
              </a:tr>
              <a:tr h="436364">
                <a:tc>
                  <a:txBody>
                    <a:bodyPr/>
                    <a:lstStyle/>
                    <a:p>
                      <a:pPr algn="ctr"/>
                      <a:r>
                        <a:rPr lang="pt-BR" b="1"/>
                        <a:t>DESCRIÇÃO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E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/>
                        <a:t>QUEM PODE POSSUIR?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E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37214"/>
                  </a:ext>
                </a:extLst>
              </a:tr>
              <a:tr h="763637">
                <a:tc>
                  <a:txBody>
                    <a:bodyPr/>
                    <a:lstStyle/>
                    <a:p>
                      <a:r>
                        <a:rPr lang="pt-BR" sz="18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Acesso a visualização dos processos e menus, sem permissão para inserir informações</a:t>
                      </a:r>
                      <a:endParaRPr lang="pt-BR">
                        <a:solidFill>
                          <a:srgbClr val="274B6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Servidores que precisam </a:t>
                      </a:r>
                      <a:r>
                        <a:rPr lang="pt-BR" sz="1800" b="1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apenas</a:t>
                      </a:r>
                      <a:r>
                        <a:rPr lang="pt-BR" sz="1800" b="0" i="0" kern="1200">
                          <a:solidFill>
                            <a:srgbClr val="274B6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visualizar processos.</a:t>
                      </a:r>
                      <a:endParaRPr lang="pt-BR">
                        <a:solidFill>
                          <a:srgbClr val="274B6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729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23298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8708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COMO ACESSAR O SEI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C93E23F-4554-4B0D-9291-C8DA2929C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826" y="2253660"/>
            <a:ext cx="3864348" cy="3536166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4F5877FB-8D2B-4204-B008-9C3B618D14D2}"/>
              </a:ext>
            </a:extLst>
          </p:cNvPr>
          <p:cNvSpPr txBox="1"/>
          <p:nvPr/>
        </p:nvSpPr>
        <p:spPr>
          <a:xfrm>
            <a:off x="923260" y="1255627"/>
            <a:ext cx="1034547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b="0" i="0">
                <a:solidFill>
                  <a:srgbClr val="274B6F"/>
                </a:solidFill>
                <a:effectLst/>
              </a:rPr>
              <a:t>Na tela de acesso do SEI-RJ, preencha os campos indicados abaixo com os seguintes dados:</a:t>
            </a:r>
          </a:p>
          <a:p>
            <a:pPr algn="l">
              <a:buFont typeface="+mj-lt"/>
              <a:buAutoNum type="arabicPeriod"/>
            </a:pPr>
            <a:r>
              <a:rPr lang="pt-BR" b="0" i="0">
                <a:solidFill>
                  <a:srgbClr val="274B6F"/>
                </a:solidFill>
                <a:effectLst/>
              </a:rPr>
              <a:t> </a:t>
            </a:r>
            <a:r>
              <a:rPr lang="pt-BR" b="1" i="0">
                <a:solidFill>
                  <a:srgbClr val="274B6F"/>
                </a:solidFill>
                <a:effectLst/>
              </a:rPr>
              <a:t>Usuário:</a:t>
            </a:r>
            <a:r>
              <a:rPr lang="pt-BR" b="0" i="0">
                <a:solidFill>
                  <a:srgbClr val="274B6F"/>
                </a:solidFill>
                <a:effectLst/>
              </a:rPr>
              <a:t> Nome de usuário da rede</a:t>
            </a:r>
          </a:p>
          <a:p>
            <a:pPr algn="l">
              <a:buFont typeface="+mj-lt"/>
              <a:buAutoNum type="arabicPeriod"/>
            </a:pPr>
            <a:r>
              <a:rPr lang="pt-BR" b="0" i="0">
                <a:solidFill>
                  <a:srgbClr val="274B6F"/>
                </a:solidFill>
                <a:effectLst/>
              </a:rPr>
              <a:t> </a:t>
            </a:r>
            <a:r>
              <a:rPr lang="pt-BR" b="1" i="0">
                <a:solidFill>
                  <a:srgbClr val="274B6F"/>
                </a:solidFill>
                <a:effectLst/>
              </a:rPr>
              <a:t>Senha: </a:t>
            </a:r>
            <a:r>
              <a:rPr lang="pt-BR" b="0" i="0">
                <a:solidFill>
                  <a:srgbClr val="274B6F"/>
                </a:solidFill>
                <a:effectLst/>
              </a:rPr>
              <a:t>Senha da rede</a:t>
            </a:r>
          </a:p>
          <a:p>
            <a:pPr algn="l">
              <a:buFont typeface="+mj-lt"/>
              <a:buAutoNum type="arabicPeriod"/>
            </a:pPr>
            <a:r>
              <a:rPr lang="pt-BR" b="0" i="0">
                <a:solidFill>
                  <a:srgbClr val="274B6F"/>
                </a:solidFill>
                <a:effectLst/>
              </a:rPr>
              <a:t> </a:t>
            </a:r>
            <a:r>
              <a:rPr lang="pt-BR" b="1" i="0">
                <a:solidFill>
                  <a:srgbClr val="274B6F"/>
                </a:solidFill>
                <a:effectLst/>
              </a:rPr>
              <a:t>Órgão: </a:t>
            </a:r>
            <a:r>
              <a:rPr lang="pt-BR" b="0" i="0">
                <a:solidFill>
                  <a:srgbClr val="274B6F"/>
                </a:solidFill>
                <a:effectLst/>
              </a:rPr>
              <a:t>SEFAZ</a:t>
            </a:r>
          </a:p>
          <a:p>
            <a:pPr algn="l">
              <a:buFont typeface="+mj-lt"/>
              <a:buAutoNum type="arabicPeriod"/>
            </a:pPr>
            <a:r>
              <a:rPr lang="pt-BR" b="0" i="0">
                <a:solidFill>
                  <a:srgbClr val="274B6F"/>
                </a:solidFill>
                <a:effectLst/>
              </a:rPr>
              <a:t> Clicar em “Acessar”.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E7F69182-6E7E-4BC2-9147-068ADD759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91" y="4918795"/>
            <a:ext cx="476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ângulo: Cantos Diagonais Arredondados 12">
            <a:extLst>
              <a:ext uri="{FF2B5EF4-FFF2-40B4-BE49-F238E27FC236}">
                <a16:creationId xmlns:a16="http://schemas.microsoft.com/office/drawing/2014/main" id="{2D458F5B-3619-4748-AD19-3898878E8E31}"/>
              </a:ext>
            </a:extLst>
          </p:cNvPr>
          <p:cNvSpPr/>
          <p:nvPr/>
        </p:nvSpPr>
        <p:spPr>
          <a:xfrm>
            <a:off x="1435396" y="5343258"/>
            <a:ext cx="2211572" cy="893135"/>
          </a:xfrm>
          <a:prstGeom prst="round2DiagRect">
            <a:avLst/>
          </a:prstGeom>
          <a:solidFill>
            <a:srgbClr val="274B6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  <a:t>Visando aumentar a segurança no uso do dia a dia, o SEI não permite que a senha seja gravada no navegador</a:t>
            </a:r>
            <a:endParaRPr lang="pt-BR" sz="1200">
              <a:solidFill>
                <a:schemeClr val="bg1"/>
              </a:solidFill>
            </a:endParaRPr>
          </a:p>
        </p:txBody>
      </p:sp>
      <p:sp>
        <p:nvSpPr>
          <p:cNvPr id="14" name="Retângulo: Cantos Diagonais Arredondados 13">
            <a:extLst>
              <a:ext uri="{FF2B5EF4-FFF2-40B4-BE49-F238E27FC236}">
                <a16:creationId xmlns:a16="http://schemas.microsoft.com/office/drawing/2014/main" id="{2E9E6182-BC8F-4DE5-BC77-F605619AB270}"/>
              </a:ext>
            </a:extLst>
          </p:cNvPr>
          <p:cNvSpPr/>
          <p:nvPr/>
        </p:nvSpPr>
        <p:spPr>
          <a:xfrm>
            <a:off x="8420986" y="3172936"/>
            <a:ext cx="3604437" cy="1856264"/>
          </a:xfrm>
          <a:prstGeom prst="round2DiagRect">
            <a:avLst/>
          </a:prstGeom>
          <a:solidFill>
            <a:srgbClr val="91BB25"/>
          </a:solidFill>
          <a:ln>
            <a:solidFill>
              <a:srgbClr val="91BB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pt-BR" sz="1000" b="0" i="0">
                <a:solidFill>
                  <a:srgbClr val="274B6F"/>
                </a:solidFill>
                <a:effectLst/>
              </a:rPr>
              <a:t>Uma novidade trazida pela versão 4.0 do SEI é a possibilidade do uso da </a:t>
            </a:r>
            <a:r>
              <a:rPr lang="pt-BR" sz="1000" b="1" i="0">
                <a:solidFill>
                  <a:srgbClr val="274B6F"/>
                </a:solidFill>
                <a:effectLst/>
              </a:rPr>
              <a:t>autenticação em dois fatores</a:t>
            </a:r>
            <a:r>
              <a:rPr lang="pt-BR" sz="1000" b="0" i="0">
                <a:solidFill>
                  <a:srgbClr val="274B6F"/>
                </a:solidFill>
                <a:effectLst/>
              </a:rPr>
              <a:t> para realizar o login no SEI-RJ.</a:t>
            </a:r>
          </a:p>
          <a:p>
            <a:pPr algn="l"/>
            <a:endParaRPr lang="pt-BR" sz="1000" b="0" i="0">
              <a:solidFill>
                <a:srgbClr val="274B6F"/>
              </a:solidFill>
              <a:effectLst/>
            </a:endParaRPr>
          </a:p>
          <a:p>
            <a:pPr algn="l"/>
            <a:r>
              <a:rPr lang="pt-BR" sz="1000" b="0" i="0">
                <a:solidFill>
                  <a:srgbClr val="274B6F"/>
                </a:solidFill>
                <a:effectLst/>
              </a:rPr>
              <a:t>A autenticação em 2 fatores, ou 2FA, fornece segurança adicional, pois junta algo que você sabe (a sua senha) com algo que você possui (o seu smartphone). </a:t>
            </a:r>
          </a:p>
          <a:p>
            <a:pPr algn="l"/>
            <a:endParaRPr lang="pt-BR" sz="1000" b="0" i="0">
              <a:solidFill>
                <a:srgbClr val="274B6F"/>
              </a:solidFill>
              <a:effectLst/>
            </a:endParaRPr>
          </a:p>
          <a:p>
            <a:pPr algn="l"/>
            <a:r>
              <a:rPr lang="pt-BR" sz="1000" b="0" i="0">
                <a:solidFill>
                  <a:srgbClr val="274B6F"/>
                </a:solidFill>
                <a:effectLst/>
              </a:rPr>
              <a:t>Somente com a combinação dos dois será possível efetuar o login. Após validar a senha, será preciso informar um código de 6 dígitos, que será gerado pelo aplicativo no smartphone.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7C247A94-5AC0-4F6A-913D-3EA31AD508F0}"/>
              </a:ext>
            </a:extLst>
          </p:cNvPr>
          <p:cNvSpPr/>
          <p:nvPr/>
        </p:nvSpPr>
        <p:spPr>
          <a:xfrm>
            <a:off x="6209414" y="5395045"/>
            <a:ext cx="1680537" cy="197391"/>
          </a:xfrm>
          <a:prstGeom prst="ellipse">
            <a:avLst/>
          </a:prstGeom>
          <a:noFill/>
          <a:ln w="19050"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D1A90F2A-2733-404C-A714-6B129AFAB659}"/>
              </a:ext>
            </a:extLst>
          </p:cNvPr>
          <p:cNvCxnSpPr/>
          <p:nvPr/>
        </p:nvCxnSpPr>
        <p:spPr>
          <a:xfrm flipV="1">
            <a:off x="7837676" y="5154808"/>
            <a:ext cx="531035" cy="350875"/>
          </a:xfrm>
          <a:prstGeom prst="straightConnector1">
            <a:avLst/>
          </a:prstGeom>
          <a:ln w="28575">
            <a:solidFill>
              <a:srgbClr val="274B6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0672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8708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COMO ACESSAR O SEI NO TREINAMENTO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C93E23F-4554-4B0D-9291-C8DA2929C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012" y="1816116"/>
            <a:ext cx="3184893" cy="2914414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4F5877FB-8D2B-4204-B008-9C3B618D14D2}"/>
              </a:ext>
            </a:extLst>
          </p:cNvPr>
          <p:cNvSpPr txBox="1"/>
          <p:nvPr/>
        </p:nvSpPr>
        <p:spPr>
          <a:xfrm>
            <a:off x="718720" y="4863286"/>
            <a:ext cx="1034547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b="1" i="0">
                <a:solidFill>
                  <a:srgbClr val="274B6F"/>
                </a:solidFill>
                <a:effectLst/>
              </a:rPr>
              <a:t>2º -</a:t>
            </a:r>
            <a:r>
              <a:rPr lang="pt-BR" b="0" i="0">
                <a:solidFill>
                  <a:srgbClr val="274B6F"/>
                </a:solidFill>
                <a:effectLst/>
              </a:rPr>
              <a:t> Na tela de acesso do SEI-RJ, preencha os campos indicados abaixo com os seguintes dados:</a:t>
            </a:r>
          </a:p>
          <a:p>
            <a:pPr lvl="2"/>
            <a:r>
              <a:rPr lang="pt-BR" b="1" i="0">
                <a:solidFill>
                  <a:srgbClr val="274B6F"/>
                </a:solidFill>
                <a:effectLst/>
              </a:rPr>
              <a:t>Usuário:</a:t>
            </a:r>
            <a:r>
              <a:rPr lang="pt-BR" b="0" i="0">
                <a:solidFill>
                  <a:srgbClr val="274B6F"/>
                </a:solidFill>
                <a:effectLst/>
              </a:rPr>
              <a:t> </a:t>
            </a:r>
            <a:r>
              <a:rPr lang="pt-BR" b="0" i="0" err="1">
                <a:solidFill>
                  <a:srgbClr val="274B6F"/>
                </a:solidFill>
                <a:effectLst/>
              </a:rPr>
              <a:t>primeiro.ultimonome</a:t>
            </a:r>
            <a:endParaRPr lang="pt-BR" b="0" i="0">
              <a:solidFill>
                <a:srgbClr val="274B6F"/>
              </a:solidFill>
              <a:effectLst/>
            </a:endParaRPr>
          </a:p>
          <a:p>
            <a:pPr lvl="2"/>
            <a:r>
              <a:rPr lang="pt-BR" b="1" i="0">
                <a:solidFill>
                  <a:srgbClr val="274B6F"/>
                </a:solidFill>
                <a:effectLst/>
              </a:rPr>
              <a:t>Senha: </a:t>
            </a:r>
            <a:r>
              <a:rPr lang="pt-BR" b="0" i="0" err="1">
                <a:solidFill>
                  <a:srgbClr val="274B6F"/>
                </a:solidFill>
                <a:effectLst/>
              </a:rPr>
              <a:t>primeiro.ultimonome</a:t>
            </a:r>
            <a:endParaRPr lang="pt-BR" b="0" i="0">
              <a:solidFill>
                <a:srgbClr val="274B6F"/>
              </a:solidFill>
              <a:effectLst/>
            </a:endParaRPr>
          </a:p>
          <a:p>
            <a:pPr lvl="2"/>
            <a:r>
              <a:rPr lang="pt-BR" b="1" i="0">
                <a:solidFill>
                  <a:srgbClr val="274B6F"/>
                </a:solidFill>
                <a:effectLst/>
              </a:rPr>
              <a:t>Órgão: </a:t>
            </a:r>
            <a:r>
              <a:rPr lang="pt-BR">
                <a:solidFill>
                  <a:srgbClr val="274B6F"/>
                </a:solidFill>
              </a:rPr>
              <a:t>TREINAMENTO</a:t>
            </a:r>
            <a:endParaRPr lang="pt-BR" b="0" i="0">
              <a:solidFill>
                <a:srgbClr val="274B6F"/>
              </a:solidFill>
              <a:effectLst/>
            </a:endParaRPr>
          </a:p>
          <a:p>
            <a:pPr lvl="2"/>
            <a:r>
              <a:rPr lang="pt-BR" b="0" i="0">
                <a:solidFill>
                  <a:srgbClr val="274B6F"/>
                </a:solidFill>
                <a:effectLst/>
              </a:rPr>
              <a:t>Clicar em “Acessar”.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987ACA-8D2D-914A-5077-C45665D62E2B}"/>
              </a:ext>
            </a:extLst>
          </p:cNvPr>
          <p:cNvSpPr txBox="1"/>
          <p:nvPr/>
        </p:nvSpPr>
        <p:spPr>
          <a:xfrm>
            <a:off x="529374" y="1182595"/>
            <a:ext cx="103454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b="1">
                <a:solidFill>
                  <a:srgbClr val="274B6F"/>
                </a:solidFill>
              </a:rPr>
              <a:t>1</a:t>
            </a:r>
            <a:r>
              <a:rPr lang="pt-BR" b="1" i="0">
                <a:solidFill>
                  <a:srgbClr val="274B6F"/>
                </a:solidFill>
                <a:effectLst/>
              </a:rPr>
              <a:t>º - </a:t>
            </a:r>
            <a:r>
              <a:rPr lang="pt-BR" i="0">
                <a:solidFill>
                  <a:srgbClr val="274B6F"/>
                </a:solidFill>
                <a:effectLst/>
              </a:rPr>
              <a:t>Acesse o ambiente de treinamento por meio do link: </a:t>
            </a:r>
            <a:r>
              <a:rPr lang="pt-BR" sz="2800" b="1" i="0">
                <a:solidFill>
                  <a:srgbClr val="274B6F"/>
                </a:solidFill>
                <a:effectLst/>
                <a:highlight>
                  <a:srgbClr val="86CE37"/>
                </a:highlight>
              </a:rPr>
              <a:t>treinamento-sei.rj.gov.br</a:t>
            </a:r>
            <a:endParaRPr lang="pt-BR" b="0" i="0">
              <a:solidFill>
                <a:srgbClr val="274B6F"/>
              </a:solidFill>
              <a:effectLst/>
              <a:highlight>
                <a:srgbClr val="86CE37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372606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8708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BASE DE CONHECIMENTO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405922D-D9E4-4E50-9292-C84EDD4FB49D}"/>
              </a:ext>
            </a:extLst>
          </p:cNvPr>
          <p:cNvSpPr txBox="1"/>
          <p:nvPr/>
        </p:nvSpPr>
        <p:spPr>
          <a:xfrm>
            <a:off x="442347" y="981257"/>
            <a:ext cx="11030857" cy="443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900">
                <a:solidFill>
                  <a:srgbClr val="274B6F"/>
                </a:solidFill>
              </a:rPr>
              <a:t>A Base de Conhecimento é um importante espaço dentro do SEI-RJ, onde são encontradas as informações essenciais para a boa execução de um processo administrativo.</a:t>
            </a:r>
          </a:p>
          <a:p>
            <a:pPr algn="just">
              <a:lnSpc>
                <a:spcPct val="150000"/>
              </a:lnSpc>
            </a:pPr>
            <a:r>
              <a:rPr lang="pt-BR" sz="1900">
                <a:solidFill>
                  <a:srgbClr val="274B6F"/>
                </a:solidFill>
              </a:rPr>
              <a:t>Nela, estarão disponíveis as seguintes informações:</a:t>
            </a:r>
          </a:p>
          <a:p>
            <a:pPr algn="just">
              <a:lnSpc>
                <a:spcPct val="150000"/>
              </a:lnSpc>
            </a:pPr>
            <a:r>
              <a:rPr lang="pt-BR" sz="1900">
                <a:solidFill>
                  <a:srgbClr val="274B6F"/>
                </a:solidFill>
              </a:rPr>
              <a:t>1.Descrição do processo;</a:t>
            </a:r>
          </a:p>
          <a:p>
            <a:pPr algn="just">
              <a:lnSpc>
                <a:spcPct val="150000"/>
              </a:lnSpc>
            </a:pPr>
            <a:r>
              <a:rPr lang="pt-BR" sz="1900">
                <a:solidFill>
                  <a:srgbClr val="274B6F"/>
                </a:solidFill>
              </a:rPr>
              <a:t>2.Dono do processo e responsável pelas informações da base;</a:t>
            </a:r>
          </a:p>
          <a:p>
            <a:pPr algn="just">
              <a:lnSpc>
                <a:spcPct val="150000"/>
              </a:lnSpc>
            </a:pPr>
            <a:r>
              <a:rPr lang="pt-BR" sz="1900">
                <a:solidFill>
                  <a:srgbClr val="274B6F"/>
                </a:solidFill>
              </a:rPr>
              <a:t>3.Nível de acesso permitido;</a:t>
            </a:r>
          </a:p>
          <a:p>
            <a:pPr algn="just">
              <a:lnSpc>
                <a:spcPct val="150000"/>
              </a:lnSpc>
            </a:pPr>
            <a:r>
              <a:rPr lang="pt-BR" sz="1900">
                <a:solidFill>
                  <a:srgbClr val="274B6F"/>
                </a:solidFill>
              </a:rPr>
              <a:t>4.Lista de papéis e responsabilidades;</a:t>
            </a:r>
          </a:p>
          <a:p>
            <a:pPr algn="just">
              <a:lnSpc>
                <a:spcPct val="150000"/>
              </a:lnSpc>
            </a:pPr>
            <a:r>
              <a:rPr lang="pt-BR" sz="1900">
                <a:solidFill>
                  <a:srgbClr val="274B6F"/>
                </a:solidFill>
              </a:rPr>
              <a:t>5.Macroprocesso;</a:t>
            </a:r>
          </a:p>
          <a:p>
            <a:pPr algn="just">
              <a:lnSpc>
                <a:spcPct val="150000"/>
              </a:lnSpc>
            </a:pPr>
            <a:r>
              <a:rPr lang="pt-BR" sz="1900">
                <a:solidFill>
                  <a:srgbClr val="274B6F"/>
                </a:solidFill>
              </a:rPr>
              <a:t>6.Processos e descrições de suas atividades;</a:t>
            </a:r>
          </a:p>
          <a:p>
            <a:pPr algn="just">
              <a:lnSpc>
                <a:spcPct val="150000"/>
              </a:lnSpc>
            </a:pPr>
            <a:r>
              <a:rPr lang="pt-BR" sz="1900">
                <a:solidFill>
                  <a:srgbClr val="274B6F"/>
                </a:solidFill>
              </a:rPr>
              <a:t>7.Relação de documentos tramitados no processo.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A54C3BEE-1642-4EEB-BDE4-077E5E4CCB3C}"/>
              </a:ext>
            </a:extLst>
          </p:cNvPr>
          <p:cNvGrpSpPr/>
          <p:nvPr/>
        </p:nvGrpSpPr>
        <p:grpSpPr>
          <a:xfrm>
            <a:off x="7734775" y="2161437"/>
            <a:ext cx="3592287" cy="2260176"/>
            <a:chOff x="7598226" y="3119056"/>
            <a:chExt cx="3592287" cy="2260176"/>
          </a:xfrm>
        </p:grpSpPr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D2364013-B039-4540-BC2E-D63DB38411A1}"/>
                </a:ext>
              </a:extLst>
            </p:cNvPr>
            <p:cNvGrpSpPr/>
            <p:nvPr/>
          </p:nvGrpSpPr>
          <p:grpSpPr>
            <a:xfrm>
              <a:off x="10167257" y="3119056"/>
              <a:ext cx="1023256" cy="1041650"/>
              <a:chOff x="9405259" y="3087914"/>
              <a:chExt cx="1023256" cy="1041650"/>
            </a:xfrm>
          </p:grpSpPr>
          <p:sp>
            <p:nvSpPr>
              <p:cNvPr id="8" name="Elipse 7">
                <a:extLst>
                  <a:ext uri="{FF2B5EF4-FFF2-40B4-BE49-F238E27FC236}">
                    <a16:creationId xmlns:a16="http://schemas.microsoft.com/office/drawing/2014/main" id="{316FFDE0-5092-4169-ADF9-2A5A3D05CFDC}"/>
                  </a:ext>
                </a:extLst>
              </p:cNvPr>
              <p:cNvSpPr/>
              <p:nvPr/>
            </p:nvSpPr>
            <p:spPr>
              <a:xfrm>
                <a:off x="9405259" y="3087914"/>
                <a:ext cx="1023256" cy="1041650"/>
              </a:xfrm>
              <a:prstGeom prst="ellipse">
                <a:avLst/>
              </a:prstGeom>
              <a:solidFill>
                <a:srgbClr val="274B6F"/>
              </a:solidFill>
              <a:ln>
                <a:solidFill>
                  <a:srgbClr val="274B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7" name="Gráfico 6" descr="Luzes acesas com preenchimento sólido">
                <a:extLst>
                  <a:ext uri="{FF2B5EF4-FFF2-40B4-BE49-F238E27FC236}">
                    <a16:creationId xmlns:a16="http://schemas.microsoft.com/office/drawing/2014/main" id="{2B418202-75A7-479D-B242-43A12814B6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9459687" y="3151539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62E340A0-4EF2-4846-8058-12415065A41B}"/>
                </a:ext>
              </a:extLst>
            </p:cNvPr>
            <p:cNvSpPr/>
            <p:nvPr/>
          </p:nvSpPr>
          <p:spPr>
            <a:xfrm>
              <a:off x="7598226" y="4232604"/>
              <a:ext cx="3592287" cy="1146628"/>
            </a:xfrm>
            <a:prstGeom prst="round2DiagRect">
              <a:avLst/>
            </a:prstGeom>
            <a:solidFill>
              <a:srgbClr val="274B6F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pt-BR"/>
                <a:t>Utilize a Base de Conhecimento sempre que tiver dúvidas de como executar suas atividades</a:t>
              </a:r>
            </a:p>
          </p:txBody>
        </p:sp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D4FA5467-683A-4CAC-9847-EF35B4BE6804}"/>
              </a:ext>
            </a:extLst>
          </p:cNvPr>
          <p:cNvGrpSpPr/>
          <p:nvPr/>
        </p:nvGrpSpPr>
        <p:grpSpPr>
          <a:xfrm>
            <a:off x="415097" y="5281383"/>
            <a:ext cx="11030857" cy="1064079"/>
            <a:chOff x="553321" y="1200629"/>
            <a:chExt cx="11030857" cy="1064079"/>
          </a:xfrm>
        </p:grpSpPr>
        <p:grpSp>
          <p:nvGrpSpPr>
            <p:cNvPr id="39" name="Agrupar 38">
              <a:extLst>
                <a:ext uri="{FF2B5EF4-FFF2-40B4-BE49-F238E27FC236}">
                  <a16:creationId xmlns:a16="http://schemas.microsoft.com/office/drawing/2014/main" id="{94766602-ADA3-4C6D-B9F2-E09B5393F702}"/>
                </a:ext>
              </a:extLst>
            </p:cNvPr>
            <p:cNvGrpSpPr/>
            <p:nvPr/>
          </p:nvGrpSpPr>
          <p:grpSpPr>
            <a:xfrm>
              <a:off x="553321" y="1556822"/>
              <a:ext cx="11030857" cy="707886"/>
              <a:chOff x="553321" y="1556822"/>
              <a:chExt cx="11030857" cy="707886"/>
            </a:xfrm>
          </p:grpSpPr>
          <p:sp>
            <p:nvSpPr>
              <p:cNvPr id="45" name="CaixaDeTexto 44">
                <a:extLst>
                  <a:ext uri="{FF2B5EF4-FFF2-40B4-BE49-F238E27FC236}">
                    <a16:creationId xmlns:a16="http://schemas.microsoft.com/office/drawing/2014/main" id="{5C83ADA7-9D9F-45C0-8989-F5B8BA42860F}"/>
                  </a:ext>
                </a:extLst>
              </p:cNvPr>
              <p:cNvSpPr txBox="1"/>
              <p:nvPr/>
            </p:nvSpPr>
            <p:spPr>
              <a:xfrm>
                <a:off x="553321" y="1556822"/>
                <a:ext cx="11030857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000">
                    <a:solidFill>
                      <a:srgbClr val="274B6F"/>
                    </a:solidFill>
                  </a:rPr>
                  <a:t>A base de conhecimento pode ser </a:t>
                </a:r>
              </a:p>
              <a:p>
                <a:pPr algn="just"/>
                <a:r>
                  <a:rPr lang="pt-BR" sz="2000">
                    <a:solidFill>
                      <a:srgbClr val="274B6F"/>
                    </a:solidFill>
                  </a:rPr>
                  <a:t>consultada por todas as unidades por meio do ícone</a:t>
                </a:r>
              </a:p>
            </p:txBody>
          </p:sp>
          <p:pic>
            <p:nvPicPr>
              <p:cNvPr id="46" name="Imagem 45">
                <a:extLst>
                  <a:ext uri="{FF2B5EF4-FFF2-40B4-BE49-F238E27FC236}">
                    <a16:creationId xmlns:a16="http://schemas.microsoft.com/office/drawing/2014/main" id="{D5AEEF31-6A36-4682-93A0-9F4D858074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75404" y="1854954"/>
                <a:ext cx="382436" cy="409754"/>
              </a:xfrm>
              <a:prstGeom prst="rect">
                <a:avLst/>
              </a:prstGeom>
            </p:spPr>
          </p:pic>
        </p:grpSp>
        <p:grpSp>
          <p:nvGrpSpPr>
            <p:cNvPr id="40" name="Agrupar 39">
              <a:extLst>
                <a:ext uri="{FF2B5EF4-FFF2-40B4-BE49-F238E27FC236}">
                  <a16:creationId xmlns:a16="http://schemas.microsoft.com/office/drawing/2014/main" id="{6BFD150F-95E5-4B7E-A8D5-9BA9E7FED8A9}"/>
                </a:ext>
              </a:extLst>
            </p:cNvPr>
            <p:cNvGrpSpPr/>
            <p:nvPr/>
          </p:nvGrpSpPr>
          <p:grpSpPr>
            <a:xfrm>
              <a:off x="7870546" y="1200629"/>
              <a:ext cx="3021439" cy="1064079"/>
              <a:chOff x="7870546" y="1200629"/>
              <a:chExt cx="3021439" cy="1064079"/>
            </a:xfrm>
          </p:grpSpPr>
          <p:pic>
            <p:nvPicPr>
              <p:cNvPr id="41" name="Imagem 40">
                <a:extLst>
                  <a:ext uri="{FF2B5EF4-FFF2-40B4-BE49-F238E27FC236}">
                    <a16:creationId xmlns:a16="http://schemas.microsoft.com/office/drawing/2014/main" id="{75E344D5-4216-4AF8-B424-0664F6F416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70546" y="1204700"/>
                <a:ext cx="3021439" cy="1060008"/>
              </a:xfrm>
              <a:prstGeom prst="rect">
                <a:avLst/>
              </a:prstGeom>
            </p:spPr>
          </p:pic>
          <p:grpSp>
            <p:nvGrpSpPr>
              <p:cNvPr id="42" name="Agrupar 41">
                <a:extLst>
                  <a:ext uri="{FF2B5EF4-FFF2-40B4-BE49-F238E27FC236}">
                    <a16:creationId xmlns:a16="http://schemas.microsoft.com/office/drawing/2014/main" id="{C6426C7D-5ADF-4DD5-B282-DE9E7D047B8C}"/>
                  </a:ext>
                </a:extLst>
              </p:cNvPr>
              <p:cNvGrpSpPr/>
              <p:nvPr/>
            </p:nvGrpSpPr>
            <p:grpSpPr>
              <a:xfrm>
                <a:off x="9817393" y="1200629"/>
                <a:ext cx="917032" cy="851899"/>
                <a:chOff x="9817394" y="1733674"/>
                <a:chExt cx="917032" cy="851899"/>
              </a:xfrm>
            </p:grpSpPr>
            <p:sp>
              <p:nvSpPr>
                <p:cNvPr id="43" name="Elipse 42">
                  <a:extLst>
                    <a:ext uri="{FF2B5EF4-FFF2-40B4-BE49-F238E27FC236}">
                      <a16:creationId xmlns:a16="http://schemas.microsoft.com/office/drawing/2014/main" id="{B3B321CD-FC3D-492A-9742-5EF38208B5C2}"/>
                    </a:ext>
                  </a:extLst>
                </p:cNvPr>
                <p:cNvSpPr/>
                <p:nvPr/>
              </p:nvSpPr>
              <p:spPr>
                <a:xfrm>
                  <a:off x="9817394" y="2266596"/>
                  <a:ext cx="357964" cy="318977"/>
                </a:xfrm>
                <a:prstGeom prst="ellipse">
                  <a:avLst/>
                </a:prstGeom>
                <a:noFill/>
                <a:ln w="28575">
                  <a:solidFill>
                    <a:srgbClr val="91BB2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cxnSp>
              <p:nvCxnSpPr>
                <p:cNvPr id="44" name="Conector de Seta Reta 43">
                  <a:extLst>
                    <a:ext uri="{FF2B5EF4-FFF2-40B4-BE49-F238E27FC236}">
                      <a16:creationId xmlns:a16="http://schemas.microsoft.com/office/drawing/2014/main" id="{B5FBF2CE-9D98-4C79-B114-A614D998C8A5}"/>
                    </a:ext>
                  </a:extLst>
                </p:cNvPr>
                <p:cNvCxnSpPr/>
                <p:nvPr/>
              </p:nvCxnSpPr>
              <p:spPr>
                <a:xfrm flipH="1">
                  <a:off x="10149636" y="1733674"/>
                  <a:ext cx="584790" cy="501714"/>
                </a:xfrm>
                <a:prstGeom prst="straightConnector1">
                  <a:avLst/>
                </a:prstGeom>
                <a:ln w="28575">
                  <a:solidFill>
                    <a:srgbClr val="91BB2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4161409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8708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BASE DE CONHECIMENTO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405922D-D9E4-4E50-9292-C84EDD4FB49D}"/>
              </a:ext>
            </a:extLst>
          </p:cNvPr>
          <p:cNvSpPr txBox="1"/>
          <p:nvPr/>
        </p:nvSpPr>
        <p:spPr>
          <a:xfrm>
            <a:off x="580571" y="1472470"/>
            <a:ext cx="11030857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>
                <a:solidFill>
                  <a:srgbClr val="274B6F"/>
                </a:solidFill>
              </a:rPr>
              <a:t>A Base de Conhecimento também pode ser acessada através do menu principal: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06A4410B-E596-4E41-B848-2BDFE8ABC8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50195" y="856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FD64CB9-4001-4F97-A92D-12F14BA92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30" y="2199537"/>
            <a:ext cx="2272079" cy="4053057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grpSp>
        <p:nvGrpSpPr>
          <p:cNvPr id="28" name="Agrupar 27">
            <a:extLst>
              <a:ext uri="{FF2B5EF4-FFF2-40B4-BE49-F238E27FC236}">
                <a16:creationId xmlns:a16="http://schemas.microsoft.com/office/drawing/2014/main" id="{56ABFAB9-3A4A-41CA-B3B2-6D533511424B}"/>
              </a:ext>
            </a:extLst>
          </p:cNvPr>
          <p:cNvGrpSpPr/>
          <p:nvPr/>
        </p:nvGrpSpPr>
        <p:grpSpPr>
          <a:xfrm>
            <a:off x="3317359" y="2918813"/>
            <a:ext cx="8527311" cy="2614503"/>
            <a:chOff x="223284" y="1978762"/>
            <a:chExt cx="12192000" cy="3103101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38494115-09E6-4BF6-BB5A-A07433DFC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3284" y="2199537"/>
              <a:ext cx="12192000" cy="2882326"/>
            </a:xfrm>
            <a:prstGeom prst="rect">
              <a:avLst/>
            </a:prstGeom>
          </p:spPr>
        </p:pic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DC545636-4DC3-4934-B930-FF4F6600CF17}"/>
                </a:ext>
              </a:extLst>
            </p:cNvPr>
            <p:cNvSpPr/>
            <p:nvPr/>
          </p:nvSpPr>
          <p:spPr>
            <a:xfrm>
              <a:off x="340242" y="3072809"/>
              <a:ext cx="744279" cy="244549"/>
            </a:xfrm>
            <a:prstGeom prst="rect">
              <a:avLst/>
            </a:prstGeom>
            <a:noFill/>
            <a:ln w="19050">
              <a:solidFill>
                <a:srgbClr val="274B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EB4AAD15-A20D-4B99-8047-A7E4D40B9010}"/>
                </a:ext>
              </a:extLst>
            </p:cNvPr>
            <p:cNvSpPr/>
            <p:nvPr/>
          </p:nvSpPr>
          <p:spPr>
            <a:xfrm>
              <a:off x="10909005" y="2575575"/>
              <a:ext cx="702423" cy="273947"/>
            </a:xfrm>
            <a:prstGeom prst="rect">
              <a:avLst/>
            </a:prstGeom>
            <a:noFill/>
            <a:ln w="19050">
              <a:solidFill>
                <a:srgbClr val="274B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3B58DA14-8ED6-41A9-95F1-0B0D124493F5}"/>
                </a:ext>
              </a:extLst>
            </p:cNvPr>
            <p:cNvSpPr/>
            <p:nvPr/>
          </p:nvSpPr>
          <p:spPr>
            <a:xfrm>
              <a:off x="340242" y="3538133"/>
              <a:ext cx="9877646" cy="1427272"/>
            </a:xfrm>
            <a:prstGeom prst="rect">
              <a:avLst/>
            </a:prstGeom>
            <a:noFill/>
            <a:ln w="19050">
              <a:solidFill>
                <a:srgbClr val="274B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8" name="Conector de Seta Reta 17">
              <a:extLst>
                <a:ext uri="{FF2B5EF4-FFF2-40B4-BE49-F238E27FC236}">
                  <a16:creationId xmlns:a16="http://schemas.microsoft.com/office/drawing/2014/main" id="{6231515B-F4E5-483D-A945-2F9FD2EF92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7177" y="2820124"/>
              <a:ext cx="467832" cy="252685"/>
            </a:xfrm>
            <a:prstGeom prst="straightConnector1">
              <a:avLst/>
            </a:prstGeom>
            <a:ln w="28575">
              <a:solidFill>
                <a:srgbClr val="91BB2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de Seta Reta 21">
              <a:extLst>
                <a:ext uri="{FF2B5EF4-FFF2-40B4-BE49-F238E27FC236}">
                  <a16:creationId xmlns:a16="http://schemas.microsoft.com/office/drawing/2014/main" id="{1CA4D47A-2093-4AAD-83B5-F2A3F2F57EB3}"/>
                </a:ext>
              </a:extLst>
            </p:cNvPr>
            <p:cNvCxnSpPr>
              <a:cxnSpLocks/>
            </p:cNvCxnSpPr>
            <p:nvPr/>
          </p:nvCxnSpPr>
          <p:spPr>
            <a:xfrm>
              <a:off x="6960526" y="3115339"/>
              <a:ext cx="0" cy="374959"/>
            </a:xfrm>
            <a:prstGeom prst="straightConnector1">
              <a:avLst/>
            </a:prstGeom>
            <a:ln w="28575">
              <a:solidFill>
                <a:srgbClr val="91BB2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76DB3FA1-4E09-4E92-945A-C4D82C399412}"/>
                </a:ext>
              </a:extLst>
            </p:cNvPr>
            <p:cNvSpPr txBox="1"/>
            <p:nvPr/>
          </p:nvSpPr>
          <p:spPr>
            <a:xfrm>
              <a:off x="1629395" y="2635458"/>
              <a:ext cx="2974504" cy="328765"/>
            </a:xfrm>
            <a:prstGeom prst="rect">
              <a:avLst/>
            </a:prstGeom>
            <a:solidFill>
              <a:srgbClr val="91BB25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1200"/>
                <a:t>1. Digite o nome do processo</a:t>
              </a:r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113B2BC1-3E58-410B-8C2C-9BBE3C7CA0FB}"/>
                </a:ext>
              </a:extLst>
            </p:cNvPr>
            <p:cNvSpPr txBox="1"/>
            <p:nvPr/>
          </p:nvSpPr>
          <p:spPr>
            <a:xfrm>
              <a:off x="10538499" y="1978762"/>
              <a:ext cx="1368056" cy="328765"/>
            </a:xfrm>
            <a:prstGeom prst="rect">
              <a:avLst/>
            </a:prstGeom>
            <a:solidFill>
              <a:srgbClr val="91BB25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1200"/>
                <a:t>2. Clique em </a:t>
              </a: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73719E8A-65CE-4FF1-92B7-516B87B905B8}"/>
                </a:ext>
              </a:extLst>
            </p:cNvPr>
            <p:cNvSpPr txBox="1"/>
            <p:nvPr/>
          </p:nvSpPr>
          <p:spPr>
            <a:xfrm>
              <a:off x="6276498" y="2814215"/>
              <a:ext cx="1368056" cy="328765"/>
            </a:xfrm>
            <a:prstGeom prst="rect">
              <a:avLst/>
            </a:prstGeom>
            <a:solidFill>
              <a:srgbClr val="91BB25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1200"/>
                <a:t>3. Resultado</a:t>
              </a:r>
            </a:p>
          </p:txBody>
        </p:sp>
        <p:cxnSp>
          <p:nvCxnSpPr>
            <p:cNvPr id="27" name="Conector de Seta Reta 26">
              <a:extLst>
                <a:ext uri="{FF2B5EF4-FFF2-40B4-BE49-F238E27FC236}">
                  <a16:creationId xmlns:a16="http://schemas.microsoft.com/office/drawing/2014/main" id="{C4D0FC99-3E7F-4AF4-92C6-BF5F46FC60A5}"/>
                </a:ext>
              </a:extLst>
            </p:cNvPr>
            <p:cNvCxnSpPr>
              <a:cxnSpLocks/>
            </p:cNvCxnSpPr>
            <p:nvPr/>
          </p:nvCxnSpPr>
          <p:spPr>
            <a:xfrm>
              <a:off x="11260216" y="2348094"/>
              <a:ext cx="0" cy="227481"/>
            </a:xfrm>
            <a:prstGeom prst="straightConnector1">
              <a:avLst/>
            </a:prstGeom>
            <a:ln w="28575">
              <a:solidFill>
                <a:srgbClr val="91BB2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de Seta Reta 21">
              <a:extLst>
                <a:ext uri="{FF2B5EF4-FFF2-40B4-BE49-F238E27FC236}">
                  <a16:creationId xmlns:a16="http://schemas.microsoft.com/office/drawing/2014/main" id="{1CA4D47A-2093-4AAD-83B5-F2A3F2F57EB3}"/>
                </a:ext>
              </a:extLst>
            </p:cNvPr>
            <p:cNvCxnSpPr>
              <a:cxnSpLocks/>
            </p:cNvCxnSpPr>
            <p:nvPr/>
          </p:nvCxnSpPr>
          <p:spPr>
            <a:xfrm>
              <a:off x="6960526" y="3121344"/>
              <a:ext cx="0" cy="374959"/>
            </a:xfrm>
            <a:prstGeom prst="straightConnector1">
              <a:avLst/>
            </a:prstGeom>
            <a:ln w="28575">
              <a:solidFill>
                <a:srgbClr val="91BB2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73719E8A-65CE-4FF1-92B7-516B87B905B8}"/>
                </a:ext>
              </a:extLst>
            </p:cNvPr>
            <p:cNvSpPr txBox="1"/>
            <p:nvPr/>
          </p:nvSpPr>
          <p:spPr>
            <a:xfrm>
              <a:off x="6276498" y="2820219"/>
              <a:ext cx="1368056" cy="328765"/>
            </a:xfrm>
            <a:prstGeom prst="rect">
              <a:avLst/>
            </a:prstGeom>
            <a:solidFill>
              <a:srgbClr val="91BB25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1200"/>
                <a:t>3. Resultado</a:t>
              </a:r>
            </a:p>
          </p:txBody>
        </p:sp>
      </p:grpSp>
      <p:sp>
        <p:nvSpPr>
          <p:cNvPr id="29" name="Retângulo 28">
            <a:extLst>
              <a:ext uri="{FF2B5EF4-FFF2-40B4-BE49-F238E27FC236}">
                <a16:creationId xmlns:a16="http://schemas.microsoft.com/office/drawing/2014/main" id="{0BCF1B03-A1DB-45F3-B72F-935D656B06FE}"/>
              </a:ext>
            </a:extLst>
          </p:cNvPr>
          <p:cNvSpPr/>
          <p:nvPr/>
        </p:nvSpPr>
        <p:spPr>
          <a:xfrm>
            <a:off x="800730" y="3029137"/>
            <a:ext cx="2162154" cy="183194"/>
          </a:xfrm>
          <a:prstGeom prst="rect">
            <a:avLst/>
          </a:prstGeom>
          <a:noFill/>
          <a:ln>
            <a:solidFill>
              <a:srgbClr val="91BB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FC13D2C6-F7BF-4E46-98FE-0CB222FB010E}"/>
              </a:ext>
            </a:extLst>
          </p:cNvPr>
          <p:cNvGrpSpPr/>
          <p:nvPr/>
        </p:nvGrpSpPr>
        <p:grpSpPr>
          <a:xfrm>
            <a:off x="2972924" y="2281753"/>
            <a:ext cx="3123076" cy="734322"/>
            <a:chOff x="2972924" y="2281753"/>
            <a:chExt cx="3123076" cy="734322"/>
          </a:xfrm>
        </p:grpSpPr>
        <p:cxnSp>
          <p:nvCxnSpPr>
            <p:cNvPr id="31" name="Conector de Seta Reta 30">
              <a:extLst>
                <a:ext uri="{FF2B5EF4-FFF2-40B4-BE49-F238E27FC236}">
                  <a16:creationId xmlns:a16="http://schemas.microsoft.com/office/drawing/2014/main" id="{3E760525-E892-4BE0-82AB-2A0EEB3192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72924" y="2496667"/>
              <a:ext cx="686519" cy="519408"/>
            </a:xfrm>
            <a:prstGeom prst="straightConnector1">
              <a:avLst/>
            </a:prstGeom>
            <a:ln w="28575">
              <a:solidFill>
                <a:srgbClr val="91BB2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4C7EF8A2-9CC1-4E16-84A1-CA81F1B9E038}"/>
                </a:ext>
              </a:extLst>
            </p:cNvPr>
            <p:cNvSpPr/>
            <p:nvPr/>
          </p:nvSpPr>
          <p:spPr>
            <a:xfrm>
              <a:off x="3659443" y="2281753"/>
              <a:ext cx="2436557" cy="490729"/>
            </a:xfrm>
            <a:prstGeom prst="rect">
              <a:avLst/>
            </a:prstGeom>
            <a:solidFill>
              <a:srgbClr val="274B6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pt-BR" sz="1400"/>
                <a:t>No menu principal, clique em</a:t>
              </a:r>
            </a:p>
            <a:p>
              <a:pPr algn="just"/>
              <a:r>
                <a:rPr lang="pt-BR" sz="1400"/>
                <a:t> “Base de conhecimento”.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97741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8708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EXERCÍCIO 1 – CONSULTANDO A BASE DE CONHECIMENTO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405922D-D9E4-4E50-9292-C84EDD4FB49D}"/>
              </a:ext>
            </a:extLst>
          </p:cNvPr>
          <p:cNvSpPr txBox="1"/>
          <p:nvPr/>
        </p:nvSpPr>
        <p:spPr>
          <a:xfrm>
            <a:off x="580571" y="1472470"/>
            <a:ext cx="11030857" cy="2352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>
                <a:solidFill>
                  <a:srgbClr val="274B6F"/>
                </a:solidFill>
              </a:rPr>
              <a:t>Cada aluno deve consultar a base de conhecimento para entender o seu funcionamento. Passo-a-passo:</a:t>
            </a:r>
          </a:p>
          <a:p>
            <a:pPr algn="just">
              <a:lnSpc>
                <a:spcPct val="150000"/>
              </a:lnSpc>
            </a:pPr>
            <a:r>
              <a:rPr lang="pt-BR" sz="2000">
                <a:solidFill>
                  <a:srgbClr val="274B6F"/>
                </a:solidFill>
              </a:rPr>
              <a:t>1.No menu principal, selecione a opção Base de Conhecimento;</a:t>
            </a:r>
          </a:p>
          <a:p>
            <a:pPr algn="just">
              <a:lnSpc>
                <a:spcPct val="150000"/>
              </a:lnSpc>
            </a:pPr>
            <a:r>
              <a:rPr lang="pt-BR" sz="2000">
                <a:solidFill>
                  <a:srgbClr val="274B6F"/>
                </a:solidFill>
              </a:rPr>
              <a:t>2.No campo Pesquisa, pesquisar utilizando o termo “Férias”;</a:t>
            </a:r>
          </a:p>
          <a:p>
            <a:pPr algn="just">
              <a:lnSpc>
                <a:spcPct val="150000"/>
              </a:lnSpc>
            </a:pPr>
            <a:r>
              <a:rPr lang="pt-BR" sz="2000">
                <a:solidFill>
                  <a:srgbClr val="274B6F"/>
                </a:solidFill>
              </a:rPr>
              <a:t>3.Selecionar o item resultado da pesquisa;</a:t>
            </a:r>
          </a:p>
          <a:p>
            <a:pPr algn="just">
              <a:lnSpc>
                <a:spcPct val="150000"/>
              </a:lnSpc>
            </a:pPr>
            <a:r>
              <a:rPr lang="pt-BR" sz="2000">
                <a:solidFill>
                  <a:srgbClr val="274B6F"/>
                </a:solidFill>
              </a:rPr>
              <a:t>4.Ler a base de conhecimento identificando suas sessões;</a:t>
            </a:r>
          </a:p>
        </p:txBody>
      </p:sp>
    </p:spTree>
    <p:extLst>
      <p:ext uri="{BB962C8B-B14F-4D97-AF65-F5344CB8AC3E}">
        <p14:creationId xmlns:p14="http://schemas.microsoft.com/office/powerpoint/2010/main" val="4032468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8708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TELA DE CONTROLE DE PROCESSOS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405922D-D9E4-4E50-9292-C84EDD4FB49D}"/>
              </a:ext>
            </a:extLst>
          </p:cNvPr>
          <p:cNvSpPr txBox="1"/>
          <p:nvPr/>
        </p:nvSpPr>
        <p:spPr>
          <a:xfrm>
            <a:off x="580571" y="1179249"/>
            <a:ext cx="11030857" cy="102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400">
                <a:solidFill>
                  <a:srgbClr val="274B6F"/>
                </a:solidFill>
              </a:rPr>
              <a:t>Ao acessar o sistema, o usuário será direcionado para a tela Controle de Processos. Essa tela apresenta os processos abertos na unidade (recebidos e gerados) e disponibiliza diversas funcionalidades por meio da Barra de Ferramentas, do Menu Principal e da Barra de Ícones, que permite a realização de operações em um lote de processos. Além disso, apresenta links que permitem visualizações diferentes dos processos na tela.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57BEDDD-19EA-486D-B6C4-2FDB9EE65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129" y="2347920"/>
            <a:ext cx="9101470" cy="384495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23177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8708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TELA DE CONTROLE DE PROCESSOS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Tabela 8">
            <a:extLst>
              <a:ext uri="{FF2B5EF4-FFF2-40B4-BE49-F238E27FC236}">
                <a16:creationId xmlns:a16="http://schemas.microsoft.com/office/drawing/2014/main" id="{D9D7C184-B6C1-40BD-9A65-F488E5DE0D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814130"/>
              </p:ext>
            </p:extLst>
          </p:nvPr>
        </p:nvGraphicFramePr>
        <p:xfrm>
          <a:off x="1844855" y="1641457"/>
          <a:ext cx="8502289" cy="4138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5958">
                  <a:extLst>
                    <a:ext uri="{9D8B030D-6E8A-4147-A177-3AD203B41FA5}">
                      <a16:colId xmlns:a16="http://schemas.microsoft.com/office/drawing/2014/main" val="3288392973"/>
                    </a:ext>
                  </a:extLst>
                </a:gridCol>
                <a:gridCol w="5576331">
                  <a:extLst>
                    <a:ext uri="{9D8B030D-6E8A-4147-A177-3AD203B41FA5}">
                      <a16:colId xmlns:a16="http://schemas.microsoft.com/office/drawing/2014/main" val="1046020324"/>
                    </a:ext>
                  </a:extLst>
                </a:gridCol>
              </a:tblGrid>
              <a:tr h="333136">
                <a:tc>
                  <a:txBody>
                    <a:bodyPr/>
                    <a:lstStyle/>
                    <a:p>
                      <a:pPr algn="ctr"/>
                      <a:r>
                        <a:rPr lang="pt-BR">
                          <a:effectLst/>
                        </a:rPr>
                        <a:t>Ícones e Orientações Visuais</a:t>
                      </a:r>
                    </a:p>
                  </a:txBody>
                  <a:tcPr anchor="ctr">
                    <a:solidFill>
                      <a:srgbClr val="274B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>
                          <a:effectLst/>
                        </a:rPr>
                        <a:t>Descrição</a:t>
                      </a:r>
                    </a:p>
                  </a:txBody>
                  <a:tcPr anchor="ctr">
                    <a:solidFill>
                      <a:srgbClr val="274B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3838049"/>
                  </a:ext>
                </a:extLst>
              </a:tr>
              <a:tr h="47281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Processo com número em preto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 que já foi acessado por algum usuário da unidade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42635"/>
                  </a:ext>
                </a:extLst>
              </a:tr>
              <a:tr h="48628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Processo com número em vermelho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 que ainda não foi acessado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229590"/>
                  </a:ext>
                </a:extLst>
              </a:tr>
              <a:tr h="723031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Processo com número em azul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 que foi acessado e/ou que sofreu alguma ação realizada pelo usuário no login/sessão atual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701094"/>
                  </a:ext>
                </a:extLst>
              </a:tr>
              <a:tr h="69326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Processo com fundo preto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 processo sigiloso já acessado por alguém da unidade. Só pode ser visto por usuários com credencial de acesso ao processo sigiloso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471214"/>
                  </a:ext>
                </a:extLst>
              </a:tr>
              <a:tr h="514633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Processo com fundo vermelho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 processos sigilosos que ainda não foi acessado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254198"/>
                  </a:ext>
                </a:extLst>
              </a:tr>
              <a:tr h="75515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Processo com fundo azul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 que o processo sigiloso foi acessado e/ou que sofreu alguma ação realizada pelo usuário no login/sessão atual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964977"/>
                  </a:ext>
                </a:extLst>
              </a:tr>
            </a:tbl>
          </a:graphicData>
        </a:graphic>
      </p:graphicFrame>
      <p:pic>
        <p:nvPicPr>
          <p:cNvPr id="10" name="Imagem 9">
            <a:extLst>
              <a:ext uri="{FF2B5EF4-FFF2-40B4-BE49-F238E27FC236}">
                <a16:creationId xmlns:a16="http://schemas.microsoft.com/office/drawing/2014/main" id="{8679B79F-5488-4458-BE5F-098268C42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962" y="2150989"/>
            <a:ext cx="1657350" cy="23812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B40090E-CB54-4569-8037-B28BBA3B80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962" y="4707876"/>
            <a:ext cx="1857375" cy="16192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243D9AE3-EE12-43AC-9C67-E527788150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962" y="3338512"/>
            <a:ext cx="1619250" cy="180975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1040C145-F6B6-4258-96D2-0A3E92A14E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962" y="5216543"/>
            <a:ext cx="1847850" cy="17145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DE15637A-6935-4AB9-8D0C-4E85FA642C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912" y="4044454"/>
            <a:ext cx="1866900" cy="161925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B2E45BD4-7520-4DCF-AF76-FE5145D9A8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437" y="2734532"/>
            <a:ext cx="1628775" cy="20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032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8708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TELA DE CONTROLE DE PROCESSOS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0" name="Tabela 8">
            <a:extLst>
              <a:ext uri="{FF2B5EF4-FFF2-40B4-BE49-F238E27FC236}">
                <a16:creationId xmlns:a16="http://schemas.microsoft.com/office/drawing/2014/main" id="{973E352D-B181-4B3D-8B35-AF48B504AA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411541"/>
              </p:ext>
            </p:extLst>
          </p:nvPr>
        </p:nvGraphicFramePr>
        <p:xfrm>
          <a:off x="1844855" y="1041651"/>
          <a:ext cx="9082975" cy="5232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5794">
                  <a:extLst>
                    <a:ext uri="{9D8B030D-6E8A-4147-A177-3AD203B41FA5}">
                      <a16:colId xmlns:a16="http://schemas.microsoft.com/office/drawing/2014/main" val="3288392973"/>
                    </a:ext>
                  </a:extLst>
                </a:gridCol>
                <a:gridCol w="5957181">
                  <a:extLst>
                    <a:ext uri="{9D8B030D-6E8A-4147-A177-3AD203B41FA5}">
                      <a16:colId xmlns:a16="http://schemas.microsoft.com/office/drawing/2014/main" val="1046020324"/>
                    </a:ext>
                  </a:extLst>
                </a:gridCol>
              </a:tblGrid>
              <a:tr h="332980">
                <a:tc>
                  <a:txBody>
                    <a:bodyPr/>
                    <a:lstStyle/>
                    <a:p>
                      <a:pPr algn="ctr"/>
                      <a:r>
                        <a:rPr lang="pt-BR">
                          <a:effectLst/>
                        </a:rPr>
                        <a:t>Ícones e Orientações Visuais</a:t>
                      </a:r>
                    </a:p>
                  </a:txBody>
                  <a:tcPr anchor="ctr">
                    <a:solidFill>
                      <a:srgbClr val="274B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>
                          <a:effectLst/>
                        </a:rPr>
                        <a:t>Descrição</a:t>
                      </a:r>
                    </a:p>
                  </a:txBody>
                  <a:tcPr anchor="ctr">
                    <a:solidFill>
                      <a:srgbClr val="274B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3838049"/>
                  </a:ext>
                </a:extLst>
              </a:tr>
              <a:tr h="600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pt-BR" sz="1400" b="1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Login entre parênteses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t-BR" sz="1400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 o usuário a quem o processo foi atribuído na unidade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69742635"/>
                  </a:ext>
                </a:extLst>
              </a:tr>
              <a:tr h="461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 que o processo recebido pela unidade tem prazo de Retorno Programado a vencer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618229590"/>
                  </a:ext>
                </a:extLst>
              </a:tr>
              <a:tr h="619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 que o processo recebido pela unidade está com prazo de Retorno Programado expirado (atrasado)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196701094"/>
                  </a:ext>
                </a:extLst>
              </a:tr>
              <a:tr h="5944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 que o processo recebido pela unidade com prazo de Retorno Programado teve a devolução cumprida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986471214"/>
                  </a:ext>
                </a:extLst>
              </a:tr>
              <a:tr h="542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 que o processo enviado pela unidade com Retorno Programado está aguardando retorno de outra unidade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776254198"/>
                  </a:ext>
                </a:extLst>
              </a:tr>
              <a:tr h="6474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 que o processo enviado pela unidade com Retorno Programado teve o retorno cumprido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647964977"/>
                  </a:ext>
                </a:extLst>
              </a:tr>
              <a:tr h="6474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 que o processo enviado pela unidade com Retorno Programado está com prazo de devolução expirado (atrasado)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584791081"/>
                  </a:ext>
                </a:extLst>
              </a:tr>
              <a:tr h="6474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50">
                          <a:solidFill>
                            <a:srgbClr val="2021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 que um documento foi incluído ou assinado no processo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4184622465"/>
                  </a:ext>
                </a:extLst>
              </a:tr>
            </a:tbl>
          </a:graphicData>
        </a:graphic>
      </p:graphicFrame>
      <p:pic>
        <p:nvPicPr>
          <p:cNvPr id="101" name="Imagem 100">
            <a:extLst>
              <a:ext uri="{FF2B5EF4-FFF2-40B4-BE49-F238E27FC236}">
                <a16:creationId xmlns:a16="http://schemas.microsoft.com/office/drawing/2014/main" id="{7ACEFBD1-018C-409D-86E9-235F6CB26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429" y="1520491"/>
            <a:ext cx="2857500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Imagem 101">
            <a:hlinkClick r:id="rId4"/>
            <a:extLst>
              <a:ext uri="{FF2B5EF4-FFF2-40B4-BE49-F238E27FC236}">
                <a16:creationId xmlns:a16="http://schemas.microsoft.com/office/drawing/2014/main" id="{BD9ECBE4-7367-46C9-9352-4D5697B378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354" y="2037445"/>
            <a:ext cx="50482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Imagem 102" descr="Desenho de uma placa&#10;&#10;Descrição gerada automaticamente com confiança média">
            <a:hlinkClick r:id="rId6"/>
            <a:extLst>
              <a:ext uri="{FF2B5EF4-FFF2-40B4-BE49-F238E27FC236}">
                <a16:creationId xmlns:a16="http://schemas.microsoft.com/office/drawing/2014/main" id="{5EC0045C-6A0E-46C9-8171-ADB5778B77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491" y="2551913"/>
            <a:ext cx="590550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Imagem 103">
            <a:hlinkClick r:id="rId8"/>
            <a:extLst>
              <a:ext uri="{FF2B5EF4-FFF2-40B4-BE49-F238E27FC236}">
                <a16:creationId xmlns:a16="http://schemas.microsoft.com/office/drawing/2014/main" id="{9ED130B3-A0C9-43B0-8DF8-779FB9FDEE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022" y="3258338"/>
            <a:ext cx="50482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Imagem 104">
            <a:hlinkClick r:id="rId10"/>
            <a:extLst>
              <a:ext uri="{FF2B5EF4-FFF2-40B4-BE49-F238E27FC236}">
                <a16:creationId xmlns:a16="http://schemas.microsoft.com/office/drawing/2014/main" id="{A8BBF833-8C94-43CA-A92D-3C03FEB5BF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653" y="3831413"/>
            <a:ext cx="27622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Imagem 105">
            <a:hlinkClick r:id="rId12"/>
            <a:extLst>
              <a:ext uri="{FF2B5EF4-FFF2-40B4-BE49-F238E27FC236}">
                <a16:creationId xmlns:a16="http://schemas.microsoft.com/office/drawing/2014/main" id="{2C4F11DF-B9A4-4FC7-B761-8A676671833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653" y="4404488"/>
            <a:ext cx="27622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Imagem 106" descr="Desenho de uma placa&#10;&#10;Descrição gerada automaticamente com confiança média">
            <a:hlinkClick r:id="rId14"/>
            <a:extLst>
              <a:ext uri="{FF2B5EF4-FFF2-40B4-BE49-F238E27FC236}">
                <a16:creationId xmlns:a16="http://schemas.microsoft.com/office/drawing/2014/main" id="{0A8F437F-0BCB-4D11-B787-644877616F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491" y="4994491"/>
            <a:ext cx="561975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Imagem 107">
            <a:hlinkClick r:id="rId16"/>
            <a:extLst>
              <a:ext uri="{FF2B5EF4-FFF2-40B4-BE49-F238E27FC236}">
                <a16:creationId xmlns:a16="http://schemas.microsoft.com/office/drawing/2014/main" id="{59AD1FF6-16EE-45D6-9B1E-3B08B1396C8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354" y="5689269"/>
            <a:ext cx="533400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93771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207007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TELA DE CONTROLE DE PROCESSOS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2013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0" name="Tabela 8">
            <a:extLst>
              <a:ext uri="{FF2B5EF4-FFF2-40B4-BE49-F238E27FC236}">
                <a16:creationId xmlns:a16="http://schemas.microsoft.com/office/drawing/2014/main" id="{973E352D-B181-4B3D-8B35-AF48B504AA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450481"/>
              </p:ext>
            </p:extLst>
          </p:nvPr>
        </p:nvGraphicFramePr>
        <p:xfrm>
          <a:off x="1844855" y="1041651"/>
          <a:ext cx="9082975" cy="5127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5794">
                  <a:extLst>
                    <a:ext uri="{9D8B030D-6E8A-4147-A177-3AD203B41FA5}">
                      <a16:colId xmlns:a16="http://schemas.microsoft.com/office/drawing/2014/main" val="3288392973"/>
                    </a:ext>
                  </a:extLst>
                </a:gridCol>
                <a:gridCol w="5957181">
                  <a:extLst>
                    <a:ext uri="{9D8B030D-6E8A-4147-A177-3AD203B41FA5}">
                      <a16:colId xmlns:a16="http://schemas.microsoft.com/office/drawing/2014/main" val="1046020324"/>
                    </a:ext>
                  </a:extLst>
                </a:gridCol>
              </a:tblGrid>
              <a:tr h="332980">
                <a:tc>
                  <a:txBody>
                    <a:bodyPr/>
                    <a:lstStyle/>
                    <a:p>
                      <a:pPr algn="ctr"/>
                      <a:r>
                        <a:rPr lang="pt-BR">
                          <a:effectLst/>
                        </a:rPr>
                        <a:t>Ícones e Orientações Visuais</a:t>
                      </a:r>
                    </a:p>
                  </a:txBody>
                  <a:tcPr anchor="ctr">
                    <a:solidFill>
                      <a:srgbClr val="274B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>
                          <a:effectLst/>
                        </a:rPr>
                        <a:t>Descrição</a:t>
                      </a:r>
                    </a:p>
                  </a:txBody>
                  <a:tcPr anchor="ctr">
                    <a:solidFill>
                      <a:srgbClr val="274B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3838049"/>
                  </a:ext>
                </a:extLst>
              </a:tr>
              <a:tr h="600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 a existência de uma anotação simples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69742635"/>
                  </a:ext>
                </a:extLst>
              </a:tr>
              <a:tr h="461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 a existência de uma anotação com prioridade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618229590"/>
                  </a:ext>
                </a:extLst>
              </a:tr>
              <a:tr h="619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Alerta o usuário de que existe um documento sigiloso (com credencial) para ser assinado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196701094"/>
                  </a:ext>
                </a:extLst>
              </a:tr>
              <a:tr h="5944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 que o processo possui um marcador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986471214"/>
                  </a:ext>
                </a:extLst>
              </a:tr>
              <a:tr h="542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 que o processo possui um Ponto de Controle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776254198"/>
                  </a:ext>
                </a:extLst>
              </a:tr>
              <a:tr h="6474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 que o processo possui um Controle de Prazo a vencer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647964977"/>
                  </a:ext>
                </a:extLst>
              </a:tr>
              <a:tr h="6474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 que o processo possui um Controle de Prazo concluído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584791081"/>
                  </a:ext>
                </a:extLst>
              </a:tr>
              <a:tr h="6474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 que o processo possui um Controle de Prazo vencido (atrasado)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4184622465"/>
                  </a:ext>
                </a:extLst>
              </a:tr>
            </a:tbl>
          </a:graphicData>
        </a:graphic>
      </p:graphicFrame>
      <p:pic>
        <p:nvPicPr>
          <p:cNvPr id="92" name="Imagem 91" descr="Uma imagem contendo objeto, relógio&#10;&#10;Descrição gerada automaticamente">
            <a:hlinkClick r:id="rId3"/>
            <a:extLst>
              <a:ext uri="{FF2B5EF4-FFF2-40B4-BE49-F238E27FC236}">
                <a16:creationId xmlns:a16="http://schemas.microsoft.com/office/drawing/2014/main" id="{D1707549-8E97-4BCB-BEED-217FBDF348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135" y="5563936"/>
            <a:ext cx="504825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Imagem 92">
            <a:hlinkClick r:id="rId5"/>
            <a:extLst>
              <a:ext uri="{FF2B5EF4-FFF2-40B4-BE49-F238E27FC236}">
                <a16:creationId xmlns:a16="http://schemas.microsoft.com/office/drawing/2014/main" id="{FDB760EC-45D9-45AE-9BA4-EA9631D317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947" y="495479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Imagem 93">
            <a:hlinkClick r:id="rId7"/>
            <a:extLst>
              <a:ext uri="{FF2B5EF4-FFF2-40B4-BE49-F238E27FC236}">
                <a16:creationId xmlns:a16="http://schemas.microsoft.com/office/drawing/2014/main" id="{370A2784-0AAA-405E-B66A-9F4B35332C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135" y="429058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Imagem 94" descr="Desenho de uma pessoa&#10;&#10;Descrição gerada automaticamente com confiança baixa">
            <a:hlinkClick r:id="rId9"/>
            <a:extLst>
              <a:ext uri="{FF2B5EF4-FFF2-40B4-BE49-F238E27FC236}">
                <a16:creationId xmlns:a16="http://schemas.microsoft.com/office/drawing/2014/main" id="{D29D4B0B-DE4E-47ED-9C4B-3D5F63A9D0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509" y="3649727"/>
            <a:ext cx="600075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Imagem 95">
            <a:hlinkClick r:id="rId11"/>
            <a:extLst>
              <a:ext uri="{FF2B5EF4-FFF2-40B4-BE49-F238E27FC236}">
                <a16:creationId xmlns:a16="http://schemas.microsoft.com/office/drawing/2014/main" id="{A52E27F3-1679-4DC7-ABE7-87D50EF4D9D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947" y="3148984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Imagem 96" descr="Ícone&#10;&#10;Descrição gerada automaticamente">
            <a:hlinkClick r:id="rId13"/>
            <a:extLst>
              <a:ext uri="{FF2B5EF4-FFF2-40B4-BE49-F238E27FC236}">
                <a16:creationId xmlns:a16="http://schemas.microsoft.com/office/drawing/2014/main" id="{BA8592C0-7BE9-490B-B7E9-0598BC394A3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380" y="1953527"/>
            <a:ext cx="561975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Imagem 97">
            <a:hlinkClick r:id="rId15"/>
            <a:extLst>
              <a:ext uri="{FF2B5EF4-FFF2-40B4-BE49-F238E27FC236}">
                <a16:creationId xmlns:a16="http://schemas.microsoft.com/office/drawing/2014/main" id="{A3B8FB1B-8E53-4C10-A94C-6CD0A630A85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947" y="2519652"/>
            <a:ext cx="40957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Imagem 98">
            <a:hlinkClick r:id="rId17"/>
            <a:extLst>
              <a:ext uri="{FF2B5EF4-FFF2-40B4-BE49-F238E27FC236}">
                <a16:creationId xmlns:a16="http://schemas.microsoft.com/office/drawing/2014/main" id="{C8A0422D-8EB0-4E43-A578-4F8D1169806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258" y="1443959"/>
            <a:ext cx="428625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68830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207007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TELA DE CONTROLE DE PROCESSOS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312" y="-2013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0" name="Tabela 8">
            <a:extLst>
              <a:ext uri="{FF2B5EF4-FFF2-40B4-BE49-F238E27FC236}">
                <a16:creationId xmlns:a16="http://schemas.microsoft.com/office/drawing/2014/main" id="{973E352D-B181-4B3D-8B35-AF48B504AA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515757"/>
              </p:ext>
            </p:extLst>
          </p:nvPr>
        </p:nvGraphicFramePr>
        <p:xfrm>
          <a:off x="1554512" y="2052303"/>
          <a:ext cx="9082975" cy="2048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5794">
                  <a:extLst>
                    <a:ext uri="{9D8B030D-6E8A-4147-A177-3AD203B41FA5}">
                      <a16:colId xmlns:a16="http://schemas.microsoft.com/office/drawing/2014/main" val="3288392973"/>
                    </a:ext>
                  </a:extLst>
                </a:gridCol>
                <a:gridCol w="5957181">
                  <a:extLst>
                    <a:ext uri="{9D8B030D-6E8A-4147-A177-3AD203B41FA5}">
                      <a16:colId xmlns:a16="http://schemas.microsoft.com/office/drawing/2014/main" val="1046020324"/>
                    </a:ext>
                  </a:extLst>
                </a:gridCol>
              </a:tblGrid>
              <a:tr h="332980">
                <a:tc>
                  <a:txBody>
                    <a:bodyPr/>
                    <a:lstStyle/>
                    <a:p>
                      <a:pPr algn="ctr"/>
                      <a:r>
                        <a:rPr lang="pt-BR">
                          <a:effectLst/>
                        </a:rPr>
                        <a:t>Ícones e Orientações Visuais</a:t>
                      </a:r>
                    </a:p>
                  </a:txBody>
                  <a:tcPr anchor="ctr">
                    <a:solidFill>
                      <a:srgbClr val="274B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>
                          <a:effectLst/>
                        </a:rPr>
                        <a:t>Descrição</a:t>
                      </a:r>
                    </a:p>
                  </a:txBody>
                  <a:tcPr anchor="ctr">
                    <a:solidFill>
                      <a:srgbClr val="274B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3838049"/>
                  </a:ext>
                </a:extLst>
              </a:tr>
              <a:tr h="600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solidFill>
                            <a:srgbClr val="2021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 quer o processo é compartilhado com outra instituição por meio do SEI Federação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69742635"/>
                  </a:ext>
                </a:extLst>
              </a:tr>
              <a:tr h="461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Indica que o processo</a:t>
                      </a:r>
                      <a:r>
                        <a:rPr lang="pt-BR" sz="1400" baseline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possui grupo ou grau prioritário.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618229590"/>
                  </a:ext>
                </a:extLst>
              </a:tr>
              <a:tr h="619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Indica que o</a:t>
                      </a:r>
                      <a:r>
                        <a:rPr lang="pt-BR" sz="1400" baseline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processo fora reaberto na unidade conforme programação recebida</a:t>
                      </a:r>
                      <a:endParaRPr lang="pt-BR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196701094"/>
                  </a:ext>
                </a:extLst>
              </a:tr>
            </a:tbl>
          </a:graphicData>
        </a:graphic>
      </p:graphicFrame>
      <p:pic>
        <p:nvPicPr>
          <p:cNvPr id="14" name="Imagem 13" descr="Desenho de um cachorro&#10;&#10;Descrição gerada automaticamente com confiança baixa">
            <a:hlinkClick r:id="rId3"/>
            <a:extLst>
              <a:ext uri="{FF2B5EF4-FFF2-40B4-BE49-F238E27FC236}">
                <a16:creationId xmlns:a16="http://schemas.microsoft.com/office/drawing/2014/main" id="{3B7D85A6-BEE3-4F5C-A29C-76FCDA01F9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642" y="2363453"/>
            <a:ext cx="542925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6654" y="3043548"/>
            <a:ext cx="342900" cy="3429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0341" y="3579549"/>
            <a:ext cx="455525" cy="45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226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47558" y="-87085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TELA DE CONTROLE DE PROCESSOS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F59D5A6-B59C-49C3-B979-2010B6C8D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264" y="1077675"/>
            <a:ext cx="1062547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cs typeface="Arial" panose="020B0604020202020204" pitchFamily="34" charset="0"/>
              </a:rPr>
              <a:t>Os links disponíveis na tela Controle de Processos, que ficam logo abaixo da Barra de Ícones, permitem diversas visualizações dos processos nessa tela. Veja a explicação de cada um desses links a seguir:</a:t>
            </a:r>
            <a:endParaRPr kumimoji="0" lang="pt-BR" altLang="pt-BR" sz="3600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</a:endParaRPr>
          </a:p>
        </p:txBody>
      </p:sp>
      <p:graphicFrame>
        <p:nvGraphicFramePr>
          <p:cNvPr id="7" name="Tabela 8">
            <a:extLst>
              <a:ext uri="{FF2B5EF4-FFF2-40B4-BE49-F238E27FC236}">
                <a16:creationId xmlns:a16="http://schemas.microsoft.com/office/drawing/2014/main" id="{6FAA113A-6C54-4737-8ADE-FAF3F80E5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2963"/>
              </p:ext>
            </p:extLst>
          </p:nvPr>
        </p:nvGraphicFramePr>
        <p:xfrm>
          <a:off x="1148611" y="1724260"/>
          <a:ext cx="9894777" cy="4687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1987">
                  <a:extLst>
                    <a:ext uri="{9D8B030D-6E8A-4147-A177-3AD203B41FA5}">
                      <a16:colId xmlns:a16="http://schemas.microsoft.com/office/drawing/2014/main" val="1217197844"/>
                    </a:ext>
                  </a:extLst>
                </a:gridCol>
                <a:gridCol w="7462790">
                  <a:extLst>
                    <a:ext uri="{9D8B030D-6E8A-4147-A177-3AD203B41FA5}">
                      <a16:colId xmlns:a16="http://schemas.microsoft.com/office/drawing/2014/main" val="990347548"/>
                    </a:ext>
                  </a:extLst>
                </a:gridCol>
              </a:tblGrid>
              <a:tr h="543350"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</a:rPr>
                        <a:t>Links</a:t>
                      </a:r>
                    </a:p>
                  </a:txBody>
                  <a:tcPr marL="46291" marR="46291" marT="23145" marB="23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</a:rPr>
                        <a:t>Descrição</a:t>
                      </a:r>
                    </a:p>
                  </a:txBody>
                  <a:tcPr marL="46291" marR="46291" marT="23145" marB="23145" anchor="ctr"/>
                </a:tc>
                <a:extLst>
                  <a:ext uri="{0D108BD9-81ED-4DB2-BD59-A6C34878D82A}">
                    <a16:rowId xmlns:a16="http://schemas.microsoft.com/office/drawing/2014/main" val="2267349484"/>
                  </a:ext>
                </a:extLst>
              </a:tr>
              <a:tr h="654357">
                <a:tc>
                  <a:txBody>
                    <a:bodyPr/>
                    <a:lstStyle/>
                    <a:p>
                      <a:r>
                        <a:rPr lang="pt-BR" sz="1400" b="1">
                          <a:effectLst/>
                        </a:rPr>
                        <a:t>Visualização detalhada</a:t>
                      </a:r>
                      <a:endParaRPr lang="pt-BR" sz="1400">
                        <a:effectLst/>
                      </a:endParaRPr>
                    </a:p>
                  </a:txBody>
                  <a:tcPr marL="46291" marR="46291" marT="23145" marB="23145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400">
                          <a:effectLst/>
                        </a:rPr>
                        <a:t>Possibilita uma visualização mais detalhada dos processos na tela. O usuário poderá configurar essa opção clicando no </a:t>
                      </a:r>
                      <a:r>
                        <a:rPr lang="pt-BR" sz="1400" i="1">
                          <a:effectLst/>
                        </a:rPr>
                        <a:t>link</a:t>
                      </a:r>
                      <a:r>
                        <a:rPr lang="pt-BR" sz="1400">
                          <a:effectLst/>
                        </a:rPr>
                        <a:t> </a:t>
                      </a:r>
                      <a:r>
                        <a:rPr lang="pt-BR" sz="1400" b="1">
                          <a:effectLst/>
                        </a:rPr>
                        <a:t>Visualização detalhada</a:t>
                      </a:r>
                      <a:r>
                        <a:rPr lang="pt-BR" sz="1400">
                          <a:effectLst/>
                        </a:rPr>
                        <a:t> e, em seguida, no </a:t>
                      </a:r>
                      <a:r>
                        <a:rPr lang="pt-BR" sz="1400" i="1">
                          <a:effectLst/>
                        </a:rPr>
                        <a:t>link</a:t>
                      </a:r>
                      <a:r>
                        <a:rPr lang="pt-BR" sz="1400">
                          <a:effectLst/>
                        </a:rPr>
                        <a:t> </a:t>
                      </a:r>
                      <a:r>
                        <a:rPr lang="pt-BR" sz="1400" b="1">
                          <a:effectLst/>
                        </a:rPr>
                        <a:t>Configurar nível de detalhe.</a:t>
                      </a:r>
                      <a:endParaRPr lang="pt-BR" sz="1400">
                        <a:effectLst/>
                      </a:endParaRPr>
                    </a:p>
                  </a:txBody>
                  <a:tcPr marL="46291" marR="46291" marT="23145" marB="23145" anchor="ctr"/>
                </a:tc>
                <a:extLst>
                  <a:ext uri="{0D108BD9-81ED-4DB2-BD59-A6C34878D82A}">
                    <a16:rowId xmlns:a16="http://schemas.microsoft.com/office/drawing/2014/main" val="517528945"/>
                  </a:ext>
                </a:extLst>
              </a:tr>
              <a:tr h="1089723">
                <a:tc>
                  <a:txBody>
                    <a:bodyPr/>
                    <a:lstStyle/>
                    <a:p>
                      <a:r>
                        <a:rPr lang="pt-BR" sz="1400" b="1">
                          <a:effectLst/>
                        </a:rPr>
                        <a:t>Configurar nível de detalhe</a:t>
                      </a:r>
                      <a:endParaRPr lang="pt-BR" sz="1400">
                        <a:effectLst/>
                      </a:endParaRPr>
                    </a:p>
                  </a:txBody>
                  <a:tcPr marL="46291" marR="46291" marT="23145" marB="23145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400">
                          <a:effectLst/>
                        </a:rPr>
                        <a:t>Esse </a:t>
                      </a:r>
                      <a:r>
                        <a:rPr lang="pt-BR" sz="1400" i="1">
                          <a:effectLst/>
                        </a:rPr>
                        <a:t>link</a:t>
                      </a:r>
                      <a:r>
                        <a:rPr lang="pt-BR" sz="1400">
                          <a:effectLst/>
                        </a:rPr>
                        <a:t> surge quando o usuário clica em </a:t>
                      </a:r>
                      <a:r>
                        <a:rPr lang="pt-BR" sz="1400" b="1">
                          <a:effectLst/>
                        </a:rPr>
                        <a:t>Visualização detalhada</a:t>
                      </a:r>
                      <a:r>
                        <a:rPr lang="pt-BR" sz="1400">
                          <a:effectLst/>
                        </a:rPr>
                        <a:t>. Ele permite a configuração do nível de detalhe a ser exibido na tela. O usuário poderá selecionar uma das seguintes opções a serem apresentadas na tela: Atribuição, Anotação, Tipo de processo, Especificação, Interessados, Observação, Controle de Prazo, Para devolver, Aguardando Retorno, Última Movimentação na Unidade, Marcadores.</a:t>
                      </a:r>
                    </a:p>
                  </a:txBody>
                  <a:tcPr marL="46291" marR="46291" marT="23145" marB="23145" anchor="ctr"/>
                </a:tc>
                <a:extLst>
                  <a:ext uri="{0D108BD9-81ED-4DB2-BD59-A6C34878D82A}">
                    <a16:rowId xmlns:a16="http://schemas.microsoft.com/office/drawing/2014/main" val="1245815245"/>
                  </a:ext>
                </a:extLst>
              </a:tr>
              <a:tr h="603433">
                <a:tc>
                  <a:txBody>
                    <a:bodyPr/>
                    <a:lstStyle/>
                    <a:p>
                      <a:r>
                        <a:rPr lang="pt-BR" sz="1400" b="1">
                          <a:effectLst/>
                        </a:rPr>
                        <a:t>Visualização resumida</a:t>
                      </a:r>
                      <a:endParaRPr lang="pt-BR" sz="1400">
                        <a:effectLst/>
                      </a:endParaRPr>
                    </a:p>
                  </a:txBody>
                  <a:tcPr marL="46291" marR="46291" marT="23145" marB="23145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400">
                          <a:effectLst/>
                        </a:rPr>
                        <a:t>Permite a visualização resumida da tela </a:t>
                      </a:r>
                      <a:r>
                        <a:rPr lang="pt-BR" sz="1400" b="1">
                          <a:effectLst/>
                        </a:rPr>
                        <a:t>Controle de Processos</a:t>
                      </a:r>
                      <a:r>
                        <a:rPr lang="pt-BR" sz="1400">
                          <a:effectLst/>
                        </a:rPr>
                        <a:t>, apenas com duas colunas de processos, sem detalhes: </a:t>
                      </a:r>
                      <a:r>
                        <a:rPr lang="pt-BR" sz="1400" b="1">
                          <a:effectLst/>
                        </a:rPr>
                        <a:t>Recebidos</a:t>
                      </a:r>
                      <a:r>
                        <a:rPr lang="pt-BR" sz="1400">
                          <a:effectLst/>
                        </a:rPr>
                        <a:t> e </a:t>
                      </a:r>
                      <a:r>
                        <a:rPr lang="pt-BR" sz="1400" b="1">
                          <a:effectLst/>
                        </a:rPr>
                        <a:t>Gerados</a:t>
                      </a:r>
                      <a:r>
                        <a:rPr lang="pt-BR" sz="1400">
                          <a:effectLst/>
                        </a:rPr>
                        <a:t>.</a:t>
                      </a:r>
                    </a:p>
                  </a:txBody>
                  <a:tcPr marL="46291" marR="46291" marT="23145" marB="23145" anchor="ctr"/>
                </a:tc>
                <a:extLst>
                  <a:ext uri="{0D108BD9-81ED-4DB2-BD59-A6C34878D82A}">
                    <a16:rowId xmlns:a16="http://schemas.microsoft.com/office/drawing/2014/main" val="1432388806"/>
                  </a:ext>
                </a:extLst>
              </a:tr>
              <a:tr h="543350">
                <a:tc>
                  <a:txBody>
                    <a:bodyPr/>
                    <a:lstStyle/>
                    <a:p>
                      <a:r>
                        <a:rPr lang="pt-BR" sz="1400" b="1">
                          <a:effectLst/>
                        </a:rPr>
                        <a:t>Ver processos atribuídos a mim</a:t>
                      </a:r>
                      <a:endParaRPr lang="pt-BR" sz="1400">
                        <a:effectLst/>
                      </a:endParaRPr>
                    </a:p>
                  </a:txBody>
                  <a:tcPr marL="46291" marR="46291" marT="23145" marB="23145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400">
                          <a:effectLst/>
                        </a:rPr>
                        <a:t>Aplica filtro para que sejam mostrados, na tela </a:t>
                      </a:r>
                      <a:r>
                        <a:rPr lang="pt-BR" sz="1400" b="1">
                          <a:effectLst/>
                        </a:rPr>
                        <a:t>Controle de Processos</a:t>
                      </a:r>
                      <a:r>
                        <a:rPr lang="pt-BR" sz="1400">
                          <a:effectLst/>
                        </a:rPr>
                        <a:t>, apenas os processos atribuídos ao usuário logado no sistema.</a:t>
                      </a:r>
                    </a:p>
                  </a:txBody>
                  <a:tcPr marL="46291" marR="46291" marT="23145" marB="23145" anchor="ctr"/>
                </a:tc>
                <a:extLst>
                  <a:ext uri="{0D108BD9-81ED-4DB2-BD59-A6C34878D82A}">
                    <a16:rowId xmlns:a16="http://schemas.microsoft.com/office/drawing/2014/main" val="2675498790"/>
                  </a:ext>
                </a:extLst>
              </a:tr>
              <a:tr h="543350">
                <a:tc>
                  <a:txBody>
                    <a:bodyPr/>
                    <a:lstStyle/>
                    <a:p>
                      <a:r>
                        <a:rPr lang="pt-BR" sz="1400" b="1">
                          <a:effectLst/>
                        </a:rPr>
                        <a:t>Ver por marcadores</a:t>
                      </a:r>
                      <a:endParaRPr lang="pt-BR" sz="1400">
                        <a:effectLst/>
                      </a:endParaRPr>
                    </a:p>
                  </a:txBody>
                  <a:tcPr marL="46291" marR="46291" marT="23145" marB="23145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400">
                          <a:effectLst/>
                        </a:rPr>
                        <a:t>Exibe os Marcadores utilizados na unidade e a quantidade de processos em cada Marcador. Para acessar os processos, basta clicar no número correspondente à quantidade de cada marcador, na coluna </a:t>
                      </a:r>
                      <a:r>
                        <a:rPr lang="pt-BR" sz="1400" b="1">
                          <a:effectLst/>
                        </a:rPr>
                        <a:t>Processos</a:t>
                      </a:r>
                      <a:r>
                        <a:rPr lang="pt-BR" sz="1400">
                          <a:effectLst/>
                        </a:rPr>
                        <a:t>.</a:t>
                      </a:r>
                    </a:p>
                  </a:txBody>
                  <a:tcPr marL="46291" marR="46291" marT="23145" marB="23145" anchor="ctr"/>
                </a:tc>
                <a:extLst>
                  <a:ext uri="{0D108BD9-81ED-4DB2-BD59-A6C34878D82A}">
                    <a16:rowId xmlns:a16="http://schemas.microsoft.com/office/drawing/2014/main" val="3209279402"/>
                  </a:ext>
                </a:extLst>
              </a:tr>
              <a:tr h="543350">
                <a:tc>
                  <a:txBody>
                    <a:bodyPr/>
                    <a:lstStyle/>
                    <a:p>
                      <a:r>
                        <a:rPr lang="pt-BR" sz="1400" b="1">
                          <a:effectLst/>
                        </a:rPr>
                        <a:t>Ver por tipo de processo</a:t>
                      </a:r>
                      <a:endParaRPr lang="pt-BR" sz="1400">
                        <a:effectLst/>
                      </a:endParaRPr>
                    </a:p>
                  </a:txBody>
                  <a:tcPr marL="46291" marR="46291" marT="23145" marB="23145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400">
                          <a:effectLst/>
                        </a:rPr>
                        <a:t>Exibe os tipos de processos abertos na unidade e a quantidade de processos de cada tipo. Para acessar os processos, basta clicar no número correspondente à quantidade de cada tipo, na coluna.</a:t>
                      </a:r>
                    </a:p>
                  </a:txBody>
                  <a:tcPr marL="46291" marR="46291" marT="23145" marB="23145" anchor="ctr"/>
                </a:tc>
                <a:extLst>
                  <a:ext uri="{0D108BD9-81ED-4DB2-BD59-A6C34878D82A}">
                    <a16:rowId xmlns:a16="http://schemas.microsoft.com/office/drawing/2014/main" val="2254453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95582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207007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BARRA DE FERRAMENTAS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2013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0" name="Tabela 8">
            <a:extLst>
              <a:ext uri="{FF2B5EF4-FFF2-40B4-BE49-F238E27FC236}">
                <a16:creationId xmlns:a16="http://schemas.microsoft.com/office/drawing/2014/main" id="{973E352D-B181-4B3D-8B35-AF48B504AA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21411"/>
              </p:ext>
            </p:extLst>
          </p:nvPr>
        </p:nvGraphicFramePr>
        <p:xfrm>
          <a:off x="705853" y="963849"/>
          <a:ext cx="11085094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8631">
                  <a:extLst>
                    <a:ext uri="{9D8B030D-6E8A-4147-A177-3AD203B41FA5}">
                      <a16:colId xmlns:a16="http://schemas.microsoft.com/office/drawing/2014/main" val="3288392973"/>
                    </a:ext>
                  </a:extLst>
                </a:gridCol>
                <a:gridCol w="7796463">
                  <a:extLst>
                    <a:ext uri="{9D8B030D-6E8A-4147-A177-3AD203B41FA5}">
                      <a16:colId xmlns:a16="http://schemas.microsoft.com/office/drawing/2014/main" val="1046020324"/>
                    </a:ext>
                  </a:extLst>
                </a:gridCol>
              </a:tblGrid>
              <a:tr h="332980">
                <a:tc>
                  <a:txBody>
                    <a:bodyPr/>
                    <a:lstStyle/>
                    <a:p>
                      <a:pPr algn="ctr"/>
                      <a:r>
                        <a:rPr lang="pt-BR">
                          <a:effectLst/>
                        </a:rPr>
                        <a:t>Ícones e Orientações Visuais</a:t>
                      </a:r>
                    </a:p>
                  </a:txBody>
                  <a:tcPr anchor="ctr">
                    <a:solidFill>
                      <a:srgbClr val="274B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>
                          <a:effectLst/>
                        </a:rPr>
                        <a:t>Descrição</a:t>
                      </a:r>
                    </a:p>
                  </a:txBody>
                  <a:tcPr anchor="ctr">
                    <a:solidFill>
                      <a:srgbClr val="274B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3838049"/>
                  </a:ext>
                </a:extLst>
              </a:tr>
              <a:tr h="600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r>
                        <a:rPr lang="pt-BR" sz="18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Menu</a:t>
                      </a:r>
                    </a:p>
                    <a:p>
                      <a:r>
                        <a:rPr lang="pt-BR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Permite ocultar ou mostrar o Menu Principal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742635"/>
                  </a:ext>
                </a:extLst>
              </a:tr>
              <a:tr h="461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Pesquisar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Permite a realização de pesquisa rápida pelo número do documento ou do processo. Nesse caso, o usuário é direcionado para a tela do documento ou do processo, conforme o caso. Possibilita ainda a abertura da tela de pesquisa avançada, quando o usuário preenche o campo com uma informação diferente do número do processo ou documento ou quando o usuário clica no ícone</a:t>
                      </a:r>
                    </a:p>
                    <a:p>
                      <a:endParaRPr lang="pt-BR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8229590"/>
                  </a:ext>
                </a:extLst>
              </a:tr>
              <a:tr h="619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r>
                        <a:rPr lang="pt-BR" sz="18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</a:t>
                      </a:r>
                    </a:p>
                    <a:p>
                      <a:r>
                        <a:rPr lang="pt-BR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Mostra a unidade em que o usuário está </a:t>
                      </a:r>
                      <a:r>
                        <a:rPr lang="pt-BR" sz="18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logado</a:t>
                      </a:r>
                      <a:r>
                        <a:rPr lang="pt-BR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permite que, clicando sobre ela, possa selecionar outras unidades nas quais possui permissão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6701094"/>
                  </a:ext>
                </a:extLst>
              </a:tr>
              <a:tr h="5944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r>
                        <a:rPr lang="pt-BR" sz="18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Controle de Processos</a:t>
                      </a:r>
                    </a:p>
                    <a:p>
                      <a:r>
                        <a:rPr lang="pt-BR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Retoma à tela de Controle de Processos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71214"/>
                  </a:ext>
                </a:extLst>
              </a:tr>
              <a:tr h="5944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Novidades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Canal de comunicação entre gestores do sistema e os usuários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194" name="Picture 2" descr="Menu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365" y="1502776"/>
            <a:ext cx="52387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Barrapesquis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930" y="2888152"/>
            <a:ext cx="2143125" cy="34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Unidade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227" y="4184607"/>
            <a:ext cx="1196053" cy="45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ontrole processo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414" y="4986665"/>
            <a:ext cx="48577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5229" y="5672715"/>
            <a:ext cx="499011" cy="43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2815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207007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BARRA DE FERRAMENTAS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2013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73370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0" name="Tabela 8">
            <a:extLst>
              <a:ext uri="{FF2B5EF4-FFF2-40B4-BE49-F238E27FC236}">
                <a16:creationId xmlns:a16="http://schemas.microsoft.com/office/drawing/2014/main" id="{973E352D-B181-4B3D-8B35-AF48B504AA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588675"/>
              </p:ext>
            </p:extLst>
          </p:nvPr>
        </p:nvGraphicFramePr>
        <p:xfrm>
          <a:off x="737937" y="1396314"/>
          <a:ext cx="11085094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8631">
                  <a:extLst>
                    <a:ext uri="{9D8B030D-6E8A-4147-A177-3AD203B41FA5}">
                      <a16:colId xmlns:a16="http://schemas.microsoft.com/office/drawing/2014/main" val="3288392973"/>
                    </a:ext>
                  </a:extLst>
                </a:gridCol>
                <a:gridCol w="7796463">
                  <a:extLst>
                    <a:ext uri="{9D8B030D-6E8A-4147-A177-3AD203B41FA5}">
                      <a16:colId xmlns:a16="http://schemas.microsoft.com/office/drawing/2014/main" val="1046020324"/>
                    </a:ext>
                  </a:extLst>
                </a:gridCol>
              </a:tblGrid>
              <a:tr h="332980">
                <a:tc>
                  <a:txBody>
                    <a:bodyPr/>
                    <a:lstStyle/>
                    <a:p>
                      <a:pPr algn="ctr"/>
                      <a:r>
                        <a:rPr lang="pt-BR">
                          <a:effectLst/>
                        </a:rPr>
                        <a:t>Ícones e Orientações Visuais</a:t>
                      </a:r>
                    </a:p>
                  </a:txBody>
                  <a:tcPr anchor="ctr">
                    <a:solidFill>
                      <a:srgbClr val="274B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>
                          <a:effectLst/>
                        </a:rPr>
                        <a:t>Descrição</a:t>
                      </a:r>
                    </a:p>
                  </a:txBody>
                  <a:tcPr anchor="ctr">
                    <a:solidFill>
                      <a:srgbClr val="274B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3838049"/>
                  </a:ext>
                </a:extLst>
              </a:tr>
              <a:tr h="600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r>
                        <a:rPr lang="pt-BR" sz="18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Acessibilidade</a:t>
                      </a:r>
                    </a:p>
                    <a:p>
                      <a:r>
                        <a:rPr lang="pt-BR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Ícone de acesso rápido à lista de teclas de atalho.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742635"/>
                  </a:ext>
                </a:extLst>
              </a:tr>
              <a:tr h="4619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r>
                        <a:rPr lang="pt-BR" b="1"/>
                        <a:t>Painel</a:t>
                      </a:r>
                      <a:r>
                        <a:rPr lang="pt-BR" b="1" baseline="0"/>
                        <a:t> de Controle</a:t>
                      </a:r>
                      <a:endParaRPr lang="pt-BR" b="1"/>
                    </a:p>
                    <a:p>
                      <a:r>
                        <a:rPr lang="pt-BR"/>
                        <a:t>Ícone de acesso rápido ao painel de controle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8229590"/>
                  </a:ext>
                </a:extLst>
              </a:tr>
              <a:tr h="6199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r>
                        <a:rPr lang="pt-BR" sz="18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Usuário</a:t>
                      </a:r>
                    </a:p>
                    <a:p>
                      <a:r>
                        <a:rPr lang="pt-BR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Identifica o usuário que está </a:t>
                      </a:r>
                      <a:r>
                        <a:rPr lang="pt-BR" sz="18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logado</a:t>
                      </a:r>
                      <a:r>
                        <a:rPr lang="pt-BR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permite visualizar a lista com o registro dos últimos acessos ao sistema (data/hora, navegador e IP do dispositivo utilizado)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6701094"/>
                  </a:ext>
                </a:extLst>
              </a:tr>
              <a:tr h="5944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r>
                        <a:rPr lang="pt-BR" sz="18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Configurações do Sistema</a:t>
                      </a:r>
                    </a:p>
                    <a:p>
                      <a:r>
                        <a:rPr lang="pt-BR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Permite alterar o esquema de cores do sistema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71214"/>
                  </a:ext>
                </a:extLst>
              </a:tr>
              <a:tr h="5944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05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r>
                        <a:rPr lang="pt-BR" sz="18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Sair do Sistema</a:t>
                      </a:r>
                    </a:p>
                    <a:p>
                      <a:r>
                        <a:rPr lang="pt-BR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Permite sair com segurança do sistema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Grupo 11"/>
          <p:cNvGrpSpPr/>
          <p:nvPr/>
        </p:nvGrpSpPr>
        <p:grpSpPr>
          <a:xfrm>
            <a:off x="2037347" y="1797366"/>
            <a:ext cx="635375" cy="3314094"/>
            <a:chOff x="2021305" y="1396314"/>
            <a:chExt cx="635375" cy="3314094"/>
          </a:xfrm>
        </p:grpSpPr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21305" y="2016635"/>
              <a:ext cx="635375" cy="508300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36768" y="1396314"/>
              <a:ext cx="378821" cy="378821"/>
            </a:xfrm>
            <a:prstGeom prst="rect">
              <a:avLst/>
            </a:prstGeom>
          </p:spPr>
        </p:pic>
        <p:pic>
          <p:nvPicPr>
            <p:cNvPr id="10244" name="Picture 4" descr="Usuario-0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7529" y="2816529"/>
              <a:ext cx="542925" cy="5429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21305" y="3577721"/>
              <a:ext cx="569590" cy="528906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21305" y="4230972"/>
              <a:ext cx="556148" cy="4794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15360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E810B41-9C77-4240-B9F1-5A1534DD5DC9}"/>
              </a:ext>
            </a:extLst>
          </p:cNvPr>
          <p:cNvSpPr/>
          <p:nvPr/>
        </p:nvSpPr>
        <p:spPr>
          <a:xfrm>
            <a:off x="-47558" y="0"/>
            <a:ext cx="12239558" cy="4354285"/>
          </a:xfrm>
          <a:prstGeom prst="rect">
            <a:avLst/>
          </a:prstGeom>
          <a:blipFill dpi="0" rotWithShape="1">
            <a:blip r:embed="rId2">
              <a:alphaModFix amt="2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0" y="3429000"/>
            <a:ext cx="12239558" cy="146594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>
                <a:solidFill>
                  <a:srgbClr val="CEA83C"/>
                </a:solidFill>
              </a:rPr>
              <a:t>MÓDULO 3:</a:t>
            </a:r>
          </a:p>
          <a:p>
            <a:pPr algn="ctr"/>
            <a:r>
              <a:rPr lang="pt-BR" sz="4800" b="1">
                <a:solidFill>
                  <a:srgbClr val="CEA83C"/>
                </a:solidFill>
              </a:rPr>
              <a:t>OPERAÇÃO COM PROCESSOS</a:t>
            </a:r>
            <a:endParaRPr lang="pt-BR" sz="5400" b="1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032" y="5863527"/>
            <a:ext cx="2339936" cy="99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3457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101600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RECEBENDO PROCESSO NA UNIDADE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336ACF3-597D-4CC8-BAB7-3678FE5C1482}"/>
              </a:ext>
            </a:extLst>
          </p:cNvPr>
          <p:cNvSpPr txBox="1"/>
          <p:nvPr/>
        </p:nvSpPr>
        <p:spPr>
          <a:xfrm>
            <a:off x="616424" y="1296820"/>
            <a:ext cx="109591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Na Tela Controle de Processos vemos uma relação com todos os processos recebidos pela unidade. Os processos em cor vermelha, ainda não foram recebidos por nenhum usuário na unidade. Para recebê-los, basta clicar sobre um. </a:t>
            </a:r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2EDE0F6-D192-4965-92D2-45CA3AF34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416" y="2108748"/>
            <a:ext cx="6935168" cy="3096057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18DD43E2-C1BB-4F8C-897C-1DA02F6CC808}"/>
              </a:ext>
            </a:extLst>
          </p:cNvPr>
          <p:cNvSpPr/>
          <p:nvPr/>
        </p:nvSpPr>
        <p:spPr>
          <a:xfrm>
            <a:off x="4583374" y="4499171"/>
            <a:ext cx="1924334" cy="245660"/>
          </a:xfrm>
          <a:prstGeom prst="rect">
            <a:avLst/>
          </a:prstGeom>
          <a:noFill/>
          <a:ln w="28575"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7DA6C84-391C-4643-AE2F-BBCE4BAB4CE6}"/>
              </a:ext>
            </a:extLst>
          </p:cNvPr>
          <p:cNvSpPr txBox="1"/>
          <p:nvPr/>
        </p:nvSpPr>
        <p:spPr>
          <a:xfrm>
            <a:off x="6646460" y="5344690"/>
            <a:ext cx="3323094" cy="646331"/>
          </a:xfrm>
          <a:prstGeom prst="rect">
            <a:avLst/>
          </a:prstGeom>
          <a:solidFill>
            <a:srgbClr val="91BB25"/>
          </a:solidFill>
          <a:ln w="19050">
            <a:solidFill>
              <a:srgbClr val="91BB2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>
                <a:solidFill>
                  <a:schemeClr val="bg1"/>
                </a:solidFill>
              </a:rPr>
              <a:t>Para receber um processo, basta clicar em um.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4216335F-5BCB-4E1F-9763-CD461A305FB5}"/>
              </a:ext>
            </a:extLst>
          </p:cNvPr>
          <p:cNvCxnSpPr>
            <a:cxnSpLocks/>
          </p:cNvCxnSpPr>
          <p:nvPr/>
        </p:nvCxnSpPr>
        <p:spPr>
          <a:xfrm flipH="1" flipV="1">
            <a:off x="6646460" y="4744831"/>
            <a:ext cx="873456" cy="599860"/>
          </a:xfrm>
          <a:prstGeom prst="straightConnector1">
            <a:avLst/>
          </a:prstGeom>
          <a:ln w="19050">
            <a:solidFill>
              <a:srgbClr val="91BB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46432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101600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ACESSANDO O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19666" y="1117533"/>
            <a:ext cx="112355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Ao clicar em um dos processos listados na tela de “Controle de Processos” será apresentada uma nova tela que possibilitará ao usuário visualizar seu conteúdo, conforme figura abaixo.</a:t>
            </a:r>
            <a:endParaRPr lang="pt-BR"/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252E867D-E4EC-4555-97E1-AE3A261EC016}"/>
              </a:ext>
            </a:extLst>
          </p:cNvPr>
          <p:cNvGrpSpPr/>
          <p:nvPr/>
        </p:nvGrpSpPr>
        <p:grpSpPr>
          <a:xfrm>
            <a:off x="419666" y="2017575"/>
            <a:ext cx="11430826" cy="1970485"/>
            <a:chOff x="419666" y="2017575"/>
            <a:chExt cx="11430826" cy="1970485"/>
          </a:xfrm>
        </p:grpSpPr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F9237479-9ECB-4EA4-BAA7-FDA3B5A6A066}"/>
                </a:ext>
              </a:extLst>
            </p:cNvPr>
            <p:cNvGrpSpPr/>
            <p:nvPr/>
          </p:nvGrpSpPr>
          <p:grpSpPr>
            <a:xfrm>
              <a:off x="419666" y="2017575"/>
              <a:ext cx="9412013" cy="1924319"/>
              <a:chOff x="1331418" y="1941346"/>
              <a:chExt cx="9412013" cy="1924319"/>
            </a:xfrm>
          </p:grpSpPr>
          <p:pic>
            <p:nvPicPr>
              <p:cNvPr id="3" name="Imagem 2">
                <a:extLst>
                  <a:ext uri="{FF2B5EF4-FFF2-40B4-BE49-F238E27FC236}">
                    <a16:creationId xmlns:a16="http://schemas.microsoft.com/office/drawing/2014/main" id="{79F581C0-7C14-411A-BAE7-42B5BAB6BE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31418" y="1941346"/>
                <a:ext cx="9412013" cy="1924319"/>
              </a:xfrm>
              <a:prstGeom prst="rect">
                <a:avLst/>
              </a:prstGeom>
            </p:spPr>
          </p:pic>
          <p:sp>
            <p:nvSpPr>
              <p:cNvPr id="9" name="Retângulo 8">
                <a:extLst>
                  <a:ext uri="{FF2B5EF4-FFF2-40B4-BE49-F238E27FC236}">
                    <a16:creationId xmlns:a16="http://schemas.microsoft.com/office/drawing/2014/main" id="{C784F8A3-C299-4470-A88F-ABBC8F44D9F7}"/>
                  </a:ext>
                </a:extLst>
              </p:cNvPr>
              <p:cNvSpPr/>
              <p:nvPr/>
            </p:nvSpPr>
            <p:spPr>
              <a:xfrm>
                <a:off x="4408227" y="2074460"/>
                <a:ext cx="6237027" cy="818865"/>
              </a:xfrm>
              <a:prstGeom prst="rect">
                <a:avLst/>
              </a:prstGeom>
              <a:noFill/>
              <a:ln w="28575">
                <a:solidFill>
                  <a:srgbClr val="274B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F2235B32-5533-404A-89F6-2D5396F064E5}"/>
                  </a:ext>
                </a:extLst>
              </p:cNvPr>
              <p:cNvSpPr/>
              <p:nvPr/>
            </p:nvSpPr>
            <p:spPr>
              <a:xfrm>
                <a:off x="4408227" y="3050370"/>
                <a:ext cx="3152633" cy="266035"/>
              </a:xfrm>
              <a:prstGeom prst="rect">
                <a:avLst/>
              </a:prstGeom>
              <a:noFill/>
              <a:ln w="28575">
                <a:solidFill>
                  <a:srgbClr val="274B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B1830C5A-A972-4578-ADB3-4437CA59D11A}"/>
                  </a:ext>
                </a:extLst>
              </p:cNvPr>
              <p:cNvSpPr/>
              <p:nvPr/>
            </p:nvSpPr>
            <p:spPr>
              <a:xfrm>
                <a:off x="7605768" y="3052706"/>
                <a:ext cx="1688358" cy="263700"/>
              </a:xfrm>
              <a:prstGeom prst="rect">
                <a:avLst/>
              </a:prstGeom>
              <a:noFill/>
              <a:ln w="28575">
                <a:solidFill>
                  <a:srgbClr val="274B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cxnSp>
          <p:nvCxnSpPr>
            <p:cNvPr id="13" name="Conector de Seta Reta 12">
              <a:extLst>
                <a:ext uri="{FF2B5EF4-FFF2-40B4-BE49-F238E27FC236}">
                  <a16:creationId xmlns:a16="http://schemas.microsoft.com/office/drawing/2014/main" id="{B6F8C11F-7113-49A6-8E56-0611486EE7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72790" y="3429000"/>
              <a:ext cx="0" cy="356310"/>
            </a:xfrm>
            <a:prstGeom prst="straightConnector1">
              <a:avLst/>
            </a:prstGeom>
            <a:ln w="28575">
              <a:solidFill>
                <a:srgbClr val="91BB2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4C72923B-B6B9-4FCD-9D84-14C3369DC1F9}"/>
                </a:ext>
              </a:extLst>
            </p:cNvPr>
            <p:cNvSpPr txBox="1"/>
            <p:nvPr/>
          </p:nvSpPr>
          <p:spPr>
            <a:xfrm>
              <a:off x="10130123" y="2277135"/>
              <a:ext cx="1720369" cy="461665"/>
            </a:xfrm>
            <a:prstGeom prst="rect">
              <a:avLst/>
            </a:prstGeom>
            <a:solidFill>
              <a:srgbClr val="91BB25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1200"/>
                <a:t>1. Botões de operações com o processo.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D3BD344C-C0AF-4F92-B85B-9181ACAA4E47}"/>
                </a:ext>
              </a:extLst>
            </p:cNvPr>
            <p:cNvSpPr txBox="1"/>
            <p:nvPr/>
          </p:nvSpPr>
          <p:spPr>
            <a:xfrm>
              <a:off x="4212606" y="3711061"/>
              <a:ext cx="1720369" cy="276999"/>
            </a:xfrm>
            <a:prstGeom prst="rect">
              <a:avLst/>
            </a:prstGeom>
            <a:solidFill>
              <a:srgbClr val="91BB25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1200"/>
                <a:t>2. Status e Localização</a:t>
              </a: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5C01D357-F1DC-45F7-A5CB-56C716BCC95D}"/>
                </a:ext>
              </a:extLst>
            </p:cNvPr>
            <p:cNvSpPr txBox="1"/>
            <p:nvPr/>
          </p:nvSpPr>
          <p:spPr>
            <a:xfrm>
              <a:off x="6694016" y="3705333"/>
              <a:ext cx="1720369" cy="276999"/>
            </a:xfrm>
            <a:prstGeom prst="rect">
              <a:avLst/>
            </a:prstGeom>
            <a:solidFill>
              <a:srgbClr val="91BB25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1200"/>
                <a:t>3. Atribuição à usuários</a:t>
              </a:r>
            </a:p>
          </p:txBody>
        </p:sp>
        <p:cxnSp>
          <p:nvCxnSpPr>
            <p:cNvPr id="19" name="Conector de Seta Reta 18">
              <a:extLst>
                <a:ext uri="{FF2B5EF4-FFF2-40B4-BE49-F238E27FC236}">
                  <a16:creationId xmlns:a16="http://schemas.microsoft.com/office/drawing/2014/main" id="{C73361BE-57E5-4956-9EC9-3B1A65B56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64837" y="2560121"/>
              <a:ext cx="385153" cy="0"/>
            </a:xfrm>
            <a:prstGeom prst="straightConnector1">
              <a:avLst/>
            </a:prstGeom>
            <a:ln w="28575">
              <a:solidFill>
                <a:srgbClr val="91BB2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de Seta Reta 21">
              <a:extLst>
                <a:ext uri="{FF2B5EF4-FFF2-40B4-BE49-F238E27FC236}">
                  <a16:creationId xmlns:a16="http://schemas.microsoft.com/office/drawing/2014/main" id="{FB37DC62-7FAF-4C40-B6E3-7D4B42E028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38195" y="3392634"/>
              <a:ext cx="0" cy="356310"/>
            </a:xfrm>
            <a:prstGeom prst="straightConnector1">
              <a:avLst/>
            </a:prstGeom>
            <a:ln w="28575">
              <a:solidFill>
                <a:srgbClr val="91BB2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3A5659B2-EE56-4678-BFF0-BE90ADDDD38F}"/>
              </a:ext>
            </a:extLst>
          </p:cNvPr>
          <p:cNvSpPr txBox="1"/>
          <p:nvPr/>
        </p:nvSpPr>
        <p:spPr>
          <a:xfrm>
            <a:off x="422318" y="4238079"/>
            <a:ext cx="11428174" cy="1923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pt-BR" sz="1100" b="0" i="0" u="none" strike="noStrike" baseline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pt-BR" sz="1800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Na parte direita da tela do processo vemos todos os botões de operações com processos e, logo abaixo, informações sobre: </a:t>
            </a:r>
          </a:p>
          <a:p>
            <a:pPr algn="just"/>
            <a:endParaRPr lang="pt-BR" sz="1800" b="0" i="0" u="none" strike="noStrike" baseline="0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Status: indica se o processo está aberto ou se já foi concluído (encerrado).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Localização: indica em qual (ou quais) unidade(s) o processo está aberto.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Atribuição: indica para qual usuário foi atribuído o processo (caso houver). </a:t>
            </a:r>
          </a:p>
        </p:txBody>
      </p:sp>
    </p:spTree>
    <p:extLst>
      <p:ext uri="{BB962C8B-B14F-4D97-AF65-F5344CB8AC3E}">
        <p14:creationId xmlns:p14="http://schemas.microsoft.com/office/powerpoint/2010/main" val="6026099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101600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INICIANDO UM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1909103"/>
            <a:ext cx="1123551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IMPORTANTE: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No SEI-RJ tudo é processo;</a:t>
            </a:r>
          </a:p>
          <a:p>
            <a:pPr algn="just"/>
            <a:endParaRPr lang="pt-BR" b="0" i="0" u="none" strike="noStrike" baseline="0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Não importa se você vai tramitar um processo volumoso ou enviar um simples documento para outra unidade dentro do seu órgão ou entidade. Em todos os casos, é necessário iniciar um processo, ou inserir um documento em um processo já existente. É sempre no interior de um processo que tramita um documento;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0" i="0" u="none" strike="noStrike" baseline="0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No SEI-RJ, qualquer unidade pode iniciar um processo! Não é mais necessário encaminhar os documentos ao setor de protocolo.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95293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INICIANDO UM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312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879359"/>
            <a:ext cx="112355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No SEI-RJ, autuar se torna “iniciar” um processo. No menu principal: </a:t>
            </a: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3E7B61FF-9275-43CA-97D4-2A3593F1556D}"/>
              </a:ext>
            </a:extLst>
          </p:cNvPr>
          <p:cNvGrpSpPr/>
          <p:nvPr/>
        </p:nvGrpSpPr>
        <p:grpSpPr>
          <a:xfrm>
            <a:off x="623995" y="1589722"/>
            <a:ext cx="3530909" cy="4796563"/>
            <a:chOff x="1345890" y="2465025"/>
            <a:chExt cx="2088318" cy="3831812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4EB9886E-BAEC-4D76-994B-FDBC7F14C7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42" r="80149" b="-1"/>
            <a:stretch/>
          </p:blipFill>
          <p:spPr>
            <a:xfrm>
              <a:off x="1345890" y="2465025"/>
              <a:ext cx="1806743" cy="3831812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57D26465-FC27-477A-AF25-E037D934FB72}"/>
                </a:ext>
              </a:extLst>
            </p:cNvPr>
            <p:cNvSpPr/>
            <p:nvPr/>
          </p:nvSpPr>
          <p:spPr>
            <a:xfrm>
              <a:off x="1349477" y="4557252"/>
              <a:ext cx="1533833" cy="154858"/>
            </a:xfrm>
            <a:prstGeom prst="rect">
              <a:avLst/>
            </a:prstGeom>
            <a:noFill/>
            <a:ln>
              <a:solidFill>
                <a:srgbClr val="91BB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9" name="Conector de Seta Reta 8">
              <a:extLst>
                <a:ext uri="{FF2B5EF4-FFF2-40B4-BE49-F238E27FC236}">
                  <a16:creationId xmlns:a16="http://schemas.microsoft.com/office/drawing/2014/main" id="{10843CD3-A98B-4568-9E85-928382427A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3530" y="3667914"/>
              <a:ext cx="480678" cy="966767"/>
            </a:xfrm>
            <a:prstGeom prst="straightConnector1">
              <a:avLst/>
            </a:prstGeom>
            <a:ln>
              <a:solidFill>
                <a:srgbClr val="91BB2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DD145B3B-7D9E-426C-BD87-D42B961F12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4857" y="3583199"/>
            <a:ext cx="3646787" cy="178114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F6053CF-0AA0-4138-AD66-E6D07C768815}"/>
              </a:ext>
            </a:extLst>
          </p:cNvPr>
          <p:cNvSpPr txBox="1"/>
          <p:nvPr/>
        </p:nvSpPr>
        <p:spPr>
          <a:xfrm>
            <a:off x="3806479" y="2557099"/>
            <a:ext cx="3260558" cy="375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>
                <a:solidFill>
                  <a:srgbClr val="9BBA58"/>
                </a:solidFill>
                <a:latin typeface="Calibri" panose="020F0502020204030204" pitchFamily="34" charset="0"/>
              </a:rPr>
              <a:t>1.</a:t>
            </a:r>
            <a:r>
              <a:rPr lang="pt-BR" sz="1800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Clique em “Iniciar Processo”; 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DF036C7-6253-4034-9FF9-AF5521804D8A}"/>
              </a:ext>
            </a:extLst>
          </p:cNvPr>
          <p:cNvSpPr/>
          <p:nvPr/>
        </p:nvSpPr>
        <p:spPr>
          <a:xfrm>
            <a:off x="4901353" y="3545265"/>
            <a:ext cx="2165684" cy="245548"/>
          </a:xfrm>
          <a:prstGeom prst="rect">
            <a:avLst/>
          </a:prstGeom>
          <a:noFill/>
          <a:ln>
            <a:solidFill>
              <a:srgbClr val="91BB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BDA5183C-3B57-41B6-9503-261E8ADFD788}"/>
              </a:ext>
            </a:extLst>
          </p:cNvPr>
          <p:cNvGrpSpPr/>
          <p:nvPr/>
        </p:nvGrpSpPr>
        <p:grpSpPr>
          <a:xfrm>
            <a:off x="7194696" y="2667821"/>
            <a:ext cx="3300256" cy="855291"/>
            <a:chOff x="7994086" y="1357521"/>
            <a:chExt cx="6811788" cy="855291"/>
          </a:xfrm>
        </p:grpSpPr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D188CAF6-9005-4D53-BD8E-8CD76F59A599}"/>
                </a:ext>
              </a:extLst>
            </p:cNvPr>
            <p:cNvSpPr txBox="1"/>
            <p:nvPr/>
          </p:nvSpPr>
          <p:spPr>
            <a:xfrm>
              <a:off x="8621644" y="1357521"/>
              <a:ext cx="61842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800" b="0" i="0" u="none" strike="noStrike" baseline="0">
                  <a:solidFill>
                    <a:srgbClr val="9BBA58"/>
                  </a:solidFill>
                  <a:latin typeface="Calibri" panose="020F0502020204030204" pitchFamily="34" charset="0"/>
                </a:rPr>
                <a:t>2.</a:t>
              </a:r>
              <a:r>
                <a:rPr lang="pt-BR" sz="1800" b="0" i="0" u="none" strike="noStrike" baseline="0">
                  <a:solidFill>
                    <a:srgbClr val="1F487C"/>
                  </a:solidFill>
                  <a:latin typeface="Calibri" panose="020F0502020204030204" pitchFamily="34" charset="0"/>
                </a:rPr>
                <a:t>Escolha o Tipo de Processo; </a:t>
              </a:r>
            </a:p>
          </p:txBody>
        </p:sp>
        <p:cxnSp>
          <p:nvCxnSpPr>
            <p:cNvPr id="22" name="Conector de Seta Reta 21">
              <a:extLst>
                <a:ext uri="{FF2B5EF4-FFF2-40B4-BE49-F238E27FC236}">
                  <a16:creationId xmlns:a16="http://schemas.microsoft.com/office/drawing/2014/main" id="{6B774E9C-3739-4A91-B6E5-7B92E3B801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94086" y="1635304"/>
              <a:ext cx="1165956" cy="577508"/>
            </a:xfrm>
            <a:prstGeom prst="straightConnector1">
              <a:avLst/>
            </a:prstGeom>
            <a:ln>
              <a:solidFill>
                <a:srgbClr val="91BB2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tângulo 23">
            <a:extLst>
              <a:ext uri="{FF2B5EF4-FFF2-40B4-BE49-F238E27FC236}">
                <a16:creationId xmlns:a16="http://schemas.microsoft.com/office/drawing/2014/main" id="{FC98933F-510B-44F3-BC57-67163961AC5C}"/>
              </a:ext>
            </a:extLst>
          </p:cNvPr>
          <p:cNvSpPr/>
          <p:nvPr/>
        </p:nvSpPr>
        <p:spPr>
          <a:xfrm>
            <a:off x="9160042" y="4208718"/>
            <a:ext cx="2401898" cy="1013978"/>
          </a:xfrm>
          <a:prstGeom prst="rect">
            <a:avLst/>
          </a:prstGeom>
          <a:solidFill>
            <a:srgbClr val="91BB25"/>
          </a:solidFill>
          <a:ln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800" b="0" i="0" u="none" strike="noStrike" baseline="0">
                <a:solidFill>
                  <a:srgbClr val="FFFFFF"/>
                </a:solidFill>
                <a:latin typeface="Calibri" panose="020F0502020204030204" pitchFamily="34" charset="0"/>
              </a:rPr>
              <a:t>Os tipos mais usados ficarão em destaque quando a tela é aberta </a:t>
            </a:r>
            <a:endParaRPr lang="pt-BR"/>
          </a:p>
        </p:txBody>
      </p:sp>
      <p:pic>
        <p:nvPicPr>
          <p:cNvPr id="32" name="Gráfico 31" descr="Ponto de exclamação com preenchimento sólido">
            <a:extLst>
              <a:ext uri="{FF2B5EF4-FFF2-40B4-BE49-F238E27FC236}">
                <a16:creationId xmlns:a16="http://schemas.microsoft.com/office/drawing/2014/main" id="{A0AA8F93-D0AF-4B80-9AD6-8C2BE737AD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75247" y="42795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714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98" y="863382"/>
            <a:ext cx="11757749" cy="4837501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22144"/>
            <a:ext cx="12239558" cy="85721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INICIANDO UM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1360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82EFEAF-0F4B-4451-937C-3A0EB65C0924}"/>
              </a:ext>
            </a:extLst>
          </p:cNvPr>
          <p:cNvSpPr/>
          <p:nvPr/>
        </p:nvSpPr>
        <p:spPr>
          <a:xfrm>
            <a:off x="312593" y="3136032"/>
            <a:ext cx="7652084" cy="493100"/>
          </a:xfrm>
          <a:prstGeom prst="rect">
            <a:avLst/>
          </a:prstGeom>
          <a:noFill/>
          <a:ln>
            <a:solidFill>
              <a:srgbClr val="91BB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FA0B448E-5BDA-4E82-BFDE-3FD9953CF4FA}"/>
              </a:ext>
            </a:extLst>
          </p:cNvPr>
          <p:cNvSpPr/>
          <p:nvPr/>
        </p:nvSpPr>
        <p:spPr>
          <a:xfrm>
            <a:off x="296837" y="3853510"/>
            <a:ext cx="7652084" cy="493099"/>
          </a:xfrm>
          <a:prstGeom prst="rect">
            <a:avLst/>
          </a:prstGeom>
          <a:noFill/>
          <a:ln>
            <a:solidFill>
              <a:srgbClr val="91BB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815F04A2-91AD-405E-8117-4A2E24A14CF7}"/>
              </a:ext>
            </a:extLst>
          </p:cNvPr>
          <p:cNvSpPr/>
          <p:nvPr/>
        </p:nvSpPr>
        <p:spPr>
          <a:xfrm>
            <a:off x="312593" y="4570988"/>
            <a:ext cx="7652084" cy="493099"/>
          </a:xfrm>
          <a:prstGeom prst="rect">
            <a:avLst/>
          </a:prstGeom>
          <a:noFill/>
          <a:ln>
            <a:solidFill>
              <a:srgbClr val="91BB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6FB058E6-8A69-42F0-A0B0-BF3AF4A1BA93}"/>
              </a:ext>
            </a:extLst>
          </p:cNvPr>
          <p:cNvSpPr/>
          <p:nvPr/>
        </p:nvSpPr>
        <p:spPr>
          <a:xfrm>
            <a:off x="1264141" y="5197770"/>
            <a:ext cx="7170821" cy="289503"/>
          </a:xfrm>
          <a:prstGeom prst="rect">
            <a:avLst/>
          </a:prstGeom>
          <a:noFill/>
          <a:ln>
            <a:solidFill>
              <a:srgbClr val="91BB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upo 6"/>
          <p:cNvGrpSpPr/>
          <p:nvPr/>
        </p:nvGrpSpPr>
        <p:grpSpPr>
          <a:xfrm>
            <a:off x="282804" y="1882464"/>
            <a:ext cx="11628586" cy="423813"/>
            <a:chOff x="301616" y="2111119"/>
            <a:chExt cx="11628586" cy="423813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B3A85AB5-06DF-4822-B50D-DB46477D5FB3}"/>
                </a:ext>
              </a:extLst>
            </p:cNvPr>
            <p:cNvSpPr/>
            <p:nvPr/>
          </p:nvSpPr>
          <p:spPr>
            <a:xfrm>
              <a:off x="301616" y="2204268"/>
              <a:ext cx="7652084" cy="330664"/>
            </a:xfrm>
            <a:prstGeom prst="rect">
              <a:avLst/>
            </a:prstGeom>
            <a:noFill/>
            <a:ln>
              <a:solidFill>
                <a:srgbClr val="91BB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3" name="Conector de Seta Reta 12">
              <a:extLst>
                <a:ext uri="{FF2B5EF4-FFF2-40B4-BE49-F238E27FC236}">
                  <a16:creationId xmlns:a16="http://schemas.microsoft.com/office/drawing/2014/main" id="{D6280B98-E825-4AAC-AE83-E897DFAB9D7A}"/>
                </a:ext>
              </a:extLst>
            </p:cNvPr>
            <p:cNvCxnSpPr/>
            <p:nvPr/>
          </p:nvCxnSpPr>
          <p:spPr>
            <a:xfrm flipH="1">
              <a:off x="8114121" y="2321352"/>
              <a:ext cx="641684" cy="0"/>
            </a:xfrm>
            <a:prstGeom prst="straightConnector1">
              <a:avLst/>
            </a:prstGeom>
            <a:ln w="28575">
              <a:solidFill>
                <a:srgbClr val="274B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A8BF191B-60AC-4790-A44B-C5379AA6F51D}"/>
                </a:ext>
              </a:extLst>
            </p:cNvPr>
            <p:cNvSpPr txBox="1"/>
            <p:nvPr/>
          </p:nvSpPr>
          <p:spPr>
            <a:xfrm>
              <a:off x="8755806" y="2111119"/>
              <a:ext cx="3174396" cy="335861"/>
            </a:xfrm>
            <a:prstGeom prst="rect">
              <a:avLst/>
            </a:prstGeom>
            <a:solidFill>
              <a:srgbClr val="274B6F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1600">
                  <a:solidFill>
                    <a:srgbClr val="91BB25"/>
                  </a:solidFill>
                </a:rPr>
                <a:t>2. Para alterar o tipo de processo</a:t>
              </a:r>
            </a:p>
          </p:txBody>
        </p: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379E8E11-9469-448B-956F-C4589ADF05CE}"/>
              </a:ext>
            </a:extLst>
          </p:cNvPr>
          <p:cNvSpPr/>
          <p:nvPr/>
        </p:nvSpPr>
        <p:spPr>
          <a:xfrm>
            <a:off x="282804" y="2362290"/>
            <a:ext cx="7652084" cy="350149"/>
          </a:xfrm>
          <a:prstGeom prst="rect">
            <a:avLst/>
          </a:prstGeom>
          <a:noFill/>
          <a:ln>
            <a:solidFill>
              <a:srgbClr val="91BB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upo 8"/>
          <p:cNvGrpSpPr/>
          <p:nvPr/>
        </p:nvGrpSpPr>
        <p:grpSpPr>
          <a:xfrm>
            <a:off x="8091709" y="2306276"/>
            <a:ext cx="3816080" cy="338554"/>
            <a:chOff x="8114121" y="2487203"/>
            <a:chExt cx="3816080" cy="338554"/>
          </a:xfrm>
        </p:grpSpPr>
        <p:cxnSp>
          <p:nvCxnSpPr>
            <p:cNvPr id="31" name="Conector de Seta Reta 30">
              <a:extLst>
                <a:ext uri="{FF2B5EF4-FFF2-40B4-BE49-F238E27FC236}">
                  <a16:creationId xmlns:a16="http://schemas.microsoft.com/office/drawing/2014/main" id="{1DEBDA51-6ADE-47C2-849A-EDF85C18851F}"/>
                </a:ext>
              </a:extLst>
            </p:cNvPr>
            <p:cNvCxnSpPr/>
            <p:nvPr/>
          </p:nvCxnSpPr>
          <p:spPr>
            <a:xfrm flipH="1">
              <a:off x="8114121" y="2636375"/>
              <a:ext cx="641684" cy="0"/>
            </a:xfrm>
            <a:prstGeom prst="straightConnector1">
              <a:avLst/>
            </a:prstGeom>
            <a:ln w="28575">
              <a:solidFill>
                <a:srgbClr val="274B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FF1AF4F6-370D-4F8A-B6C2-B3289BBC855D}"/>
                </a:ext>
              </a:extLst>
            </p:cNvPr>
            <p:cNvSpPr txBox="1"/>
            <p:nvPr/>
          </p:nvSpPr>
          <p:spPr>
            <a:xfrm>
              <a:off x="8755804" y="2487203"/>
              <a:ext cx="3174397" cy="338554"/>
            </a:xfrm>
            <a:prstGeom prst="rect">
              <a:avLst/>
            </a:prstGeom>
            <a:solidFill>
              <a:srgbClr val="274B6F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1600">
                  <a:solidFill>
                    <a:srgbClr val="91BB25"/>
                  </a:solidFill>
                </a:rPr>
                <a:t>3. Faça uma breve descrição</a:t>
              </a:r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8091709" y="3115999"/>
            <a:ext cx="3789248" cy="584775"/>
            <a:chOff x="8122142" y="2896442"/>
            <a:chExt cx="3789248" cy="584775"/>
          </a:xfrm>
        </p:grpSpPr>
        <p:cxnSp>
          <p:nvCxnSpPr>
            <p:cNvPr id="33" name="Conector de Seta Reta 32">
              <a:extLst>
                <a:ext uri="{FF2B5EF4-FFF2-40B4-BE49-F238E27FC236}">
                  <a16:creationId xmlns:a16="http://schemas.microsoft.com/office/drawing/2014/main" id="{52ECBFA5-97C3-4B2C-A595-73585008CF1B}"/>
                </a:ext>
              </a:extLst>
            </p:cNvPr>
            <p:cNvCxnSpPr/>
            <p:nvPr/>
          </p:nvCxnSpPr>
          <p:spPr>
            <a:xfrm flipH="1">
              <a:off x="8122142" y="3107304"/>
              <a:ext cx="641684" cy="0"/>
            </a:xfrm>
            <a:prstGeom prst="straightConnector1">
              <a:avLst/>
            </a:prstGeom>
            <a:ln w="28575">
              <a:solidFill>
                <a:srgbClr val="274B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FFCCE2A5-9899-45F2-A731-7FF3AA7C6750}"/>
                </a:ext>
              </a:extLst>
            </p:cNvPr>
            <p:cNvSpPr txBox="1"/>
            <p:nvPr/>
          </p:nvSpPr>
          <p:spPr>
            <a:xfrm>
              <a:off x="8733393" y="2896442"/>
              <a:ext cx="3177997" cy="584775"/>
            </a:xfrm>
            <a:prstGeom prst="rect">
              <a:avLst/>
            </a:prstGeom>
            <a:solidFill>
              <a:srgbClr val="274B6F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1600">
                  <a:solidFill>
                    <a:srgbClr val="91BB25"/>
                  </a:solidFill>
                </a:rPr>
                <a:t>5. Classifique o processo por assunto</a:t>
              </a:r>
            </a:p>
          </p:txBody>
        </p:sp>
      </p:grpSp>
      <p:cxnSp>
        <p:nvCxnSpPr>
          <p:cNvPr id="50" name="Conector de Seta Reta 49">
            <a:extLst>
              <a:ext uri="{FF2B5EF4-FFF2-40B4-BE49-F238E27FC236}">
                <a16:creationId xmlns:a16="http://schemas.microsoft.com/office/drawing/2014/main" id="{FB41E52C-E536-47BF-84A8-F545D2AF5D7C}"/>
              </a:ext>
            </a:extLst>
          </p:cNvPr>
          <p:cNvCxnSpPr>
            <a:cxnSpLocks/>
          </p:cNvCxnSpPr>
          <p:nvPr/>
        </p:nvCxnSpPr>
        <p:spPr>
          <a:xfrm flipV="1">
            <a:off x="3947884" y="5487273"/>
            <a:ext cx="0" cy="522162"/>
          </a:xfrm>
          <a:prstGeom prst="straightConnector1">
            <a:avLst/>
          </a:prstGeom>
          <a:ln w="28575">
            <a:solidFill>
              <a:srgbClr val="274B6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upo 14"/>
          <p:cNvGrpSpPr/>
          <p:nvPr/>
        </p:nvGrpSpPr>
        <p:grpSpPr>
          <a:xfrm>
            <a:off x="8061276" y="3854342"/>
            <a:ext cx="3819681" cy="584775"/>
            <a:chOff x="8091709" y="3674639"/>
            <a:chExt cx="3819681" cy="584775"/>
          </a:xfrm>
        </p:grpSpPr>
        <p:cxnSp>
          <p:nvCxnSpPr>
            <p:cNvPr id="48" name="Conector de Seta Reta 47">
              <a:extLst>
                <a:ext uri="{FF2B5EF4-FFF2-40B4-BE49-F238E27FC236}">
                  <a16:creationId xmlns:a16="http://schemas.microsoft.com/office/drawing/2014/main" id="{D617CFD1-ECD5-421C-B401-E02DD275D31F}"/>
                </a:ext>
              </a:extLst>
            </p:cNvPr>
            <p:cNvCxnSpPr/>
            <p:nvPr/>
          </p:nvCxnSpPr>
          <p:spPr>
            <a:xfrm flipH="1">
              <a:off x="8091709" y="3873776"/>
              <a:ext cx="641684" cy="0"/>
            </a:xfrm>
            <a:prstGeom prst="straightConnector1">
              <a:avLst/>
            </a:prstGeom>
            <a:ln w="28575">
              <a:solidFill>
                <a:srgbClr val="274B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97D96BB9-4244-4894-86A0-20CCC24F23B2}"/>
                </a:ext>
              </a:extLst>
            </p:cNvPr>
            <p:cNvSpPr txBox="1"/>
            <p:nvPr/>
          </p:nvSpPr>
          <p:spPr>
            <a:xfrm>
              <a:off x="8733393" y="3674639"/>
              <a:ext cx="3177997" cy="584775"/>
            </a:xfrm>
            <a:prstGeom prst="rect">
              <a:avLst/>
            </a:prstGeom>
            <a:solidFill>
              <a:srgbClr val="274B6F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1600">
                  <a:solidFill>
                    <a:srgbClr val="91BB25"/>
                  </a:solidFill>
                </a:rPr>
                <a:t>6. Informe o interessado do processo</a:t>
              </a:r>
            </a:p>
          </p:txBody>
        </p:sp>
      </p:grpSp>
      <p:grpSp>
        <p:nvGrpSpPr>
          <p:cNvPr id="17" name="Grupo 16"/>
          <p:cNvGrpSpPr/>
          <p:nvPr/>
        </p:nvGrpSpPr>
        <p:grpSpPr>
          <a:xfrm>
            <a:off x="8061276" y="4549078"/>
            <a:ext cx="3819681" cy="830997"/>
            <a:chOff x="8091709" y="4426229"/>
            <a:chExt cx="3819681" cy="830997"/>
          </a:xfrm>
        </p:grpSpPr>
        <p:cxnSp>
          <p:nvCxnSpPr>
            <p:cNvPr id="49" name="Conector de Seta Reta 48">
              <a:extLst>
                <a:ext uri="{FF2B5EF4-FFF2-40B4-BE49-F238E27FC236}">
                  <a16:creationId xmlns:a16="http://schemas.microsoft.com/office/drawing/2014/main" id="{57FCB078-31ED-4A3B-A533-D7469C1D3AD1}"/>
                </a:ext>
              </a:extLst>
            </p:cNvPr>
            <p:cNvCxnSpPr/>
            <p:nvPr/>
          </p:nvCxnSpPr>
          <p:spPr>
            <a:xfrm flipH="1">
              <a:off x="8091709" y="4685279"/>
              <a:ext cx="641684" cy="0"/>
            </a:xfrm>
            <a:prstGeom prst="straightConnector1">
              <a:avLst/>
            </a:prstGeom>
            <a:ln w="28575">
              <a:solidFill>
                <a:srgbClr val="274B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031D8D35-BCBA-432D-8DA2-63A6FB681136}"/>
                </a:ext>
              </a:extLst>
            </p:cNvPr>
            <p:cNvSpPr txBox="1"/>
            <p:nvPr/>
          </p:nvSpPr>
          <p:spPr>
            <a:xfrm>
              <a:off x="8733393" y="4426229"/>
              <a:ext cx="3177997" cy="830997"/>
            </a:xfrm>
            <a:prstGeom prst="rect">
              <a:avLst/>
            </a:prstGeom>
            <a:solidFill>
              <a:srgbClr val="274B6F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1600">
                  <a:solidFill>
                    <a:srgbClr val="91BB25"/>
                  </a:solidFill>
                </a:rPr>
                <a:t>7.Espaço reservado pra complementar informações sobre o processo</a:t>
              </a:r>
            </a:p>
          </p:txBody>
        </p:sp>
      </p:grp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2F8F3E86-7425-441E-A87B-2036C4B875EB}"/>
              </a:ext>
            </a:extLst>
          </p:cNvPr>
          <p:cNvSpPr txBox="1"/>
          <p:nvPr/>
        </p:nvSpPr>
        <p:spPr>
          <a:xfrm>
            <a:off x="2187547" y="5997833"/>
            <a:ext cx="3520673" cy="338554"/>
          </a:xfrm>
          <a:prstGeom prst="rect">
            <a:avLst/>
          </a:prstGeom>
          <a:solidFill>
            <a:srgbClr val="274B6F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1600">
                <a:solidFill>
                  <a:srgbClr val="91BB25"/>
                </a:solidFill>
              </a:rPr>
              <a:t>8.Indique o nível de acesso do processo</a:t>
            </a:r>
          </a:p>
        </p:txBody>
      </p:sp>
      <p:sp>
        <p:nvSpPr>
          <p:cNvPr id="58" name="Retângulo: Cantos Arredondados 57">
            <a:extLst>
              <a:ext uri="{FF2B5EF4-FFF2-40B4-BE49-F238E27FC236}">
                <a16:creationId xmlns:a16="http://schemas.microsoft.com/office/drawing/2014/main" id="{4C2052D3-C018-401B-A089-C76FA4BA471E}"/>
              </a:ext>
            </a:extLst>
          </p:cNvPr>
          <p:cNvSpPr/>
          <p:nvPr/>
        </p:nvSpPr>
        <p:spPr>
          <a:xfrm>
            <a:off x="9229078" y="5818879"/>
            <a:ext cx="2183023" cy="705670"/>
          </a:xfrm>
          <a:prstGeom prst="roundRect">
            <a:avLst/>
          </a:prstGeom>
          <a:solidFill>
            <a:srgbClr val="91BB25"/>
          </a:solidFill>
          <a:ln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>
                <a:solidFill>
                  <a:srgbClr val="274B6F"/>
                </a:solidFill>
              </a:rPr>
              <a:t>Clique em “Salvar” para iniciar o processo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0FE711EA-433B-40AA-86EC-0A1BAA04A284}"/>
              </a:ext>
            </a:extLst>
          </p:cNvPr>
          <p:cNvSpPr txBox="1"/>
          <p:nvPr/>
        </p:nvSpPr>
        <p:spPr>
          <a:xfrm>
            <a:off x="282804" y="771888"/>
            <a:ext cx="112355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Preencha as informações para iniciar um processo</a:t>
            </a: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379E8E11-9469-448B-956F-C4589ADF05CE}"/>
              </a:ext>
            </a:extLst>
          </p:cNvPr>
          <p:cNvSpPr/>
          <p:nvPr/>
        </p:nvSpPr>
        <p:spPr>
          <a:xfrm>
            <a:off x="296837" y="2731389"/>
            <a:ext cx="7652084" cy="350149"/>
          </a:xfrm>
          <a:prstGeom prst="rect">
            <a:avLst/>
          </a:prstGeom>
          <a:noFill/>
          <a:ln>
            <a:solidFill>
              <a:srgbClr val="91BB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40" name="Grupo 39"/>
          <p:cNvGrpSpPr/>
          <p:nvPr/>
        </p:nvGrpSpPr>
        <p:grpSpPr>
          <a:xfrm>
            <a:off x="8091709" y="2686415"/>
            <a:ext cx="3816080" cy="338554"/>
            <a:chOff x="8114121" y="2487203"/>
            <a:chExt cx="3816080" cy="338554"/>
          </a:xfrm>
        </p:grpSpPr>
        <p:cxnSp>
          <p:nvCxnSpPr>
            <p:cNvPr id="41" name="Conector de Seta Reta 30">
              <a:extLst>
                <a:ext uri="{FF2B5EF4-FFF2-40B4-BE49-F238E27FC236}">
                  <a16:creationId xmlns:a16="http://schemas.microsoft.com/office/drawing/2014/main" id="{1DEBDA51-6ADE-47C2-849A-EDF85C18851F}"/>
                </a:ext>
              </a:extLst>
            </p:cNvPr>
            <p:cNvCxnSpPr/>
            <p:nvPr/>
          </p:nvCxnSpPr>
          <p:spPr>
            <a:xfrm flipH="1">
              <a:off x="8114121" y="2636375"/>
              <a:ext cx="641684" cy="0"/>
            </a:xfrm>
            <a:prstGeom prst="straightConnector1">
              <a:avLst/>
            </a:prstGeom>
            <a:ln w="28575">
              <a:solidFill>
                <a:srgbClr val="274B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FF1AF4F6-370D-4F8A-B6C2-B3289BBC855D}"/>
                </a:ext>
              </a:extLst>
            </p:cNvPr>
            <p:cNvSpPr txBox="1"/>
            <p:nvPr/>
          </p:nvSpPr>
          <p:spPr>
            <a:xfrm>
              <a:off x="8755804" y="2487203"/>
              <a:ext cx="3174397" cy="338554"/>
            </a:xfrm>
            <a:prstGeom prst="rect">
              <a:avLst/>
            </a:prstGeom>
            <a:solidFill>
              <a:srgbClr val="274B6F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1600">
                  <a:solidFill>
                    <a:srgbClr val="91BB25"/>
                  </a:solidFill>
                </a:rPr>
                <a:t>4. Se houver, sinalize a prioridade</a:t>
              </a:r>
            </a:p>
          </p:txBody>
        </p:sp>
      </p:grpSp>
      <p:grpSp>
        <p:nvGrpSpPr>
          <p:cNvPr id="46" name="Grupo 45"/>
          <p:cNvGrpSpPr/>
          <p:nvPr/>
        </p:nvGrpSpPr>
        <p:grpSpPr>
          <a:xfrm>
            <a:off x="279203" y="964624"/>
            <a:ext cx="11610192" cy="946576"/>
            <a:chOff x="301616" y="1894564"/>
            <a:chExt cx="11610192" cy="946576"/>
          </a:xfrm>
        </p:grpSpPr>
        <p:sp>
          <p:nvSpPr>
            <p:cNvPr id="47" name="Retângulo 46">
              <a:extLst>
                <a:ext uri="{FF2B5EF4-FFF2-40B4-BE49-F238E27FC236}">
                  <a16:creationId xmlns:a16="http://schemas.microsoft.com/office/drawing/2014/main" id="{B3A85AB5-06DF-4822-B50D-DB46477D5FB3}"/>
                </a:ext>
              </a:extLst>
            </p:cNvPr>
            <p:cNvSpPr/>
            <p:nvPr/>
          </p:nvSpPr>
          <p:spPr>
            <a:xfrm>
              <a:off x="301616" y="2204267"/>
              <a:ext cx="7652084" cy="636873"/>
            </a:xfrm>
            <a:prstGeom prst="rect">
              <a:avLst/>
            </a:prstGeom>
            <a:noFill/>
            <a:ln>
              <a:solidFill>
                <a:srgbClr val="91BB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51" name="Conector de Seta Reta 12">
              <a:extLst>
                <a:ext uri="{FF2B5EF4-FFF2-40B4-BE49-F238E27FC236}">
                  <a16:creationId xmlns:a16="http://schemas.microsoft.com/office/drawing/2014/main" id="{D6280B98-E825-4AAC-AE83-E897DFAB9D7A}"/>
                </a:ext>
              </a:extLst>
            </p:cNvPr>
            <p:cNvCxnSpPr/>
            <p:nvPr/>
          </p:nvCxnSpPr>
          <p:spPr>
            <a:xfrm flipH="1">
              <a:off x="8114121" y="2321352"/>
              <a:ext cx="641684" cy="0"/>
            </a:xfrm>
            <a:prstGeom prst="straightConnector1">
              <a:avLst/>
            </a:prstGeom>
            <a:ln w="28575">
              <a:solidFill>
                <a:srgbClr val="274B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A8BF191B-60AC-4790-A44B-C5379AA6F51D}"/>
                </a:ext>
              </a:extLst>
            </p:cNvPr>
            <p:cNvSpPr txBox="1"/>
            <p:nvPr/>
          </p:nvSpPr>
          <p:spPr>
            <a:xfrm>
              <a:off x="8737412" y="1894564"/>
              <a:ext cx="3174396" cy="830997"/>
            </a:xfrm>
            <a:prstGeom prst="rect">
              <a:avLst/>
            </a:prstGeom>
            <a:solidFill>
              <a:srgbClr val="274B6F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1600">
                  <a:solidFill>
                    <a:srgbClr val="91BB25"/>
                  </a:solidFill>
                </a:rPr>
                <a:t>1. Para indicar se  o processo é novo ou é migração de  suporte físico para o SEI-RJ.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65701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 err="1">
                <a:solidFill>
                  <a:srgbClr val="CEA83C"/>
                </a:solidFill>
              </a:rPr>
              <a:t>INiCIANDO</a:t>
            </a:r>
            <a:r>
              <a:rPr lang="pt-BR" sz="2800" b="1">
                <a:solidFill>
                  <a:srgbClr val="CEA83C"/>
                </a:solidFill>
              </a:rPr>
              <a:t> UM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312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879359"/>
            <a:ext cx="112355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b="1">
                <a:solidFill>
                  <a:srgbClr val="274B6F"/>
                </a:solidFill>
              </a:rPr>
              <a:t>Nível de Acesso:</a:t>
            </a:r>
          </a:p>
          <a:p>
            <a:endParaRPr lang="pt-BR" b="1">
              <a:solidFill>
                <a:srgbClr val="274B6F"/>
              </a:solidFill>
            </a:endParaRPr>
          </a:p>
          <a:p>
            <a:r>
              <a:rPr lang="pt-BR" b="0" i="0">
                <a:solidFill>
                  <a:srgbClr val="274B6F"/>
                </a:solidFill>
                <a:effectLst/>
              </a:rPr>
              <a:t>A classificação por nível de acesso é uma informação obrigatória no SEI-R</a:t>
            </a:r>
            <a:r>
              <a:rPr lang="pt-BR" b="1" i="0">
                <a:solidFill>
                  <a:srgbClr val="274B6F"/>
                </a:solidFill>
                <a:effectLst/>
              </a:rPr>
              <a:t>J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C853C2DD-3F0E-4D7E-9998-16BA17B3B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39" y="1926200"/>
            <a:ext cx="11282329" cy="602342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9937E878-D8F2-45F6-ABB3-DFC262E93AAC}"/>
              </a:ext>
            </a:extLst>
          </p:cNvPr>
          <p:cNvSpPr txBox="1"/>
          <p:nvPr/>
        </p:nvSpPr>
        <p:spPr>
          <a:xfrm>
            <a:off x="478239" y="2457314"/>
            <a:ext cx="11235520" cy="171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b="0" i="0">
                <a:solidFill>
                  <a:srgbClr val="274B6F"/>
                </a:solidFill>
                <a:effectLst/>
              </a:rPr>
              <a:t>São três os níveis de acesso: público, restrito e sigiloso.</a:t>
            </a:r>
          </a:p>
          <a:p>
            <a:pPr algn="l">
              <a:lnSpc>
                <a:spcPct val="150000"/>
              </a:lnSpc>
            </a:pPr>
            <a:r>
              <a:rPr lang="pt-BR" b="0" i="0">
                <a:solidFill>
                  <a:srgbClr val="274B6F"/>
                </a:solidFill>
                <a:effectLst/>
              </a:rPr>
              <a:t>É importante ressaltar que nem todos os tipos processuais são passíveis de ser classificados como Restritos ou Sigilosos. Apenas os processos que trazem formalmente identificada a necessidade de alguma restrição de acesso podem ser classificados como Restritos ou Sigilosos. 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FC9CC5BA-29A5-491D-BCFE-237D3309C566}"/>
              </a:ext>
            </a:extLst>
          </p:cNvPr>
          <p:cNvSpPr txBox="1"/>
          <p:nvPr/>
        </p:nvSpPr>
        <p:spPr>
          <a:xfrm>
            <a:off x="478239" y="4210145"/>
            <a:ext cx="11235520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b="0" i="0">
                <a:solidFill>
                  <a:srgbClr val="274B6F"/>
                </a:solidFill>
                <a:effectLst/>
              </a:rPr>
              <a:t>Ao definir um processo como restrito ou sigiloso, faz-se necessário informar a </a:t>
            </a:r>
            <a:r>
              <a:rPr lang="pt-BR" b="1" i="0">
                <a:solidFill>
                  <a:srgbClr val="274B6F"/>
                </a:solidFill>
                <a:effectLst/>
              </a:rPr>
              <a:t>Hipótese Legal </a:t>
            </a:r>
            <a:r>
              <a:rPr lang="pt-BR" i="0">
                <a:solidFill>
                  <a:srgbClr val="274B6F"/>
                </a:solidFill>
                <a:effectLst/>
              </a:rPr>
              <a:t>que se adeque ao caso do processo. Vale destacar que tal classificação deverá ser embasada em atos normativos.</a:t>
            </a:r>
            <a:endParaRPr lang="pt-BR" b="0" i="0">
              <a:solidFill>
                <a:srgbClr val="274B6F"/>
              </a:solidFill>
              <a:effectLst/>
            </a:endParaRP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9AA95DE4-7CF3-46CA-8792-F0DA15775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39" y="5151071"/>
            <a:ext cx="11235520" cy="1047750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3467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INICIANDO UM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879359"/>
            <a:ext cx="1123551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b="1">
                <a:solidFill>
                  <a:srgbClr val="274B6F"/>
                </a:solidFill>
              </a:rPr>
              <a:t>Nível de Acesso:</a:t>
            </a:r>
          </a:p>
          <a:p>
            <a:pPr algn="just"/>
            <a:endParaRPr lang="pt-BR" sz="1800" b="0" i="0" u="none" strike="noStrike" baseline="0"/>
          </a:p>
          <a:p>
            <a:pPr algn="just"/>
            <a:r>
              <a:rPr lang="pt-BR" sz="1800" b="0" i="0" u="none" strike="noStrike" baseline="0">
                <a:solidFill>
                  <a:srgbClr val="1F487C"/>
                </a:solidFill>
              </a:rPr>
              <a:t>Processos sigilosos não são recuperáveis pela funcionalidade de pesquisa. Também não são registrados nas estatísticas do sistema. </a:t>
            </a:r>
          </a:p>
          <a:p>
            <a:pPr algn="just"/>
            <a:endParaRPr lang="pt-BR" sz="1800" b="0" i="0" u="none" strike="noStrike" baseline="0">
              <a:solidFill>
                <a:srgbClr val="1F487C"/>
              </a:solidFill>
            </a:endParaRPr>
          </a:p>
          <a:p>
            <a:pPr algn="just"/>
            <a:r>
              <a:rPr lang="pt-BR" sz="1800" b="0" i="0" u="none" strike="noStrike" baseline="0">
                <a:solidFill>
                  <a:srgbClr val="1F487C"/>
                </a:solidFill>
              </a:rPr>
              <a:t>Processos restritos podem ser recuperados pela funcionalidade de pesquisa. No entanto, os conteúdos de todos os documentos (mesmo assinados) são inacessíveis para usuários das unidades em que o processo não tenha tramitado.</a:t>
            </a:r>
          </a:p>
          <a:p>
            <a:pPr algn="just"/>
            <a:endParaRPr lang="pt-BR" sz="1800" b="0" i="0" u="none" strike="noStrike" baseline="0">
              <a:solidFill>
                <a:srgbClr val="1F487C"/>
              </a:solidFill>
            </a:endParaRPr>
          </a:p>
          <a:p>
            <a:pPr algn="just"/>
            <a:r>
              <a:rPr lang="pt-BR" sz="1800" b="0" i="0" u="none" strike="noStrike" baseline="0">
                <a:solidFill>
                  <a:srgbClr val="1F487C"/>
                </a:solidFill>
              </a:rPr>
              <a:t>Para alterar o nível de acesso de “Restrito” ou “Público” para “Sigiloso”, o processo deve estar aberto somente para a unidade que efetua a operação. </a:t>
            </a:r>
          </a:p>
          <a:p>
            <a:pPr algn="just"/>
            <a:endParaRPr lang="pt-BR">
              <a:solidFill>
                <a:srgbClr val="1F487C"/>
              </a:solidFill>
            </a:endParaRPr>
          </a:p>
          <a:p>
            <a:pPr algn="just"/>
            <a:r>
              <a:rPr lang="pt-BR" sz="1800" b="0" i="0" u="none" strike="noStrike" baseline="0">
                <a:solidFill>
                  <a:srgbClr val="1F487C"/>
                </a:solidFill>
              </a:rPr>
              <a:t>Processos e documentos restritos são identificados por uma chave amarela ao lado dos respectivos números. </a:t>
            </a:r>
          </a:p>
          <a:p>
            <a:pPr algn="just"/>
            <a:endParaRPr lang="pt-BR" b="1" i="0">
              <a:solidFill>
                <a:srgbClr val="274B6F"/>
              </a:solidFill>
              <a:effectLst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8A3D5EB-CB2D-465B-BC9E-0B86D4423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050" y="4344046"/>
            <a:ext cx="4358634" cy="358244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1A940CD9-D2EE-4D7B-84C0-3914C83294C7}"/>
              </a:ext>
            </a:extLst>
          </p:cNvPr>
          <p:cNvSpPr txBox="1"/>
          <p:nvPr/>
        </p:nvSpPr>
        <p:spPr>
          <a:xfrm>
            <a:off x="464607" y="4867934"/>
            <a:ext cx="112355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Processos e documentos sigilosos são identificados por uma chave vermelha.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D0FBC37E-5124-4C6A-AD8A-06A54D0306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3050" y="5407445"/>
            <a:ext cx="4358634" cy="369332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51122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27DE2-6992-EBAA-32A8-F745D86E3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A36C16E-7503-48BC-1DCC-CFF59159A449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NÍVEIS DE ACESSO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593806E-7D94-6DC4-E7C3-353FA12278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EF66FA84-CFBA-DBB3-D64C-1337BA03688E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AF122DBA-0FEF-03C9-02F7-65742F9766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939125"/>
              </p:ext>
            </p:extLst>
          </p:nvPr>
        </p:nvGraphicFramePr>
        <p:xfrm>
          <a:off x="362262" y="726303"/>
          <a:ext cx="11467475" cy="61316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1478">
                  <a:extLst>
                    <a:ext uri="{9D8B030D-6E8A-4147-A177-3AD203B41FA5}">
                      <a16:colId xmlns:a16="http://schemas.microsoft.com/office/drawing/2014/main" val="3830492160"/>
                    </a:ext>
                  </a:extLst>
                </a:gridCol>
                <a:gridCol w="2266546">
                  <a:extLst>
                    <a:ext uri="{9D8B030D-6E8A-4147-A177-3AD203B41FA5}">
                      <a16:colId xmlns:a16="http://schemas.microsoft.com/office/drawing/2014/main" val="1198758674"/>
                    </a:ext>
                  </a:extLst>
                </a:gridCol>
                <a:gridCol w="1406232">
                  <a:extLst>
                    <a:ext uri="{9D8B030D-6E8A-4147-A177-3AD203B41FA5}">
                      <a16:colId xmlns:a16="http://schemas.microsoft.com/office/drawing/2014/main" val="2027466723"/>
                    </a:ext>
                  </a:extLst>
                </a:gridCol>
                <a:gridCol w="2203554">
                  <a:extLst>
                    <a:ext uri="{9D8B030D-6E8A-4147-A177-3AD203B41FA5}">
                      <a16:colId xmlns:a16="http://schemas.microsoft.com/office/drawing/2014/main" val="920614627"/>
                    </a:ext>
                  </a:extLst>
                </a:gridCol>
                <a:gridCol w="4319665">
                  <a:extLst>
                    <a:ext uri="{9D8B030D-6E8A-4147-A177-3AD203B41FA5}">
                      <a16:colId xmlns:a16="http://schemas.microsoft.com/office/drawing/2014/main" val="1021343417"/>
                    </a:ext>
                  </a:extLst>
                </a:gridCol>
              </a:tblGrid>
              <a:tr h="28153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u="none" strike="noStrike">
                          <a:effectLst/>
                        </a:rPr>
                        <a:t>Nível de Acesso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u="none" strike="noStrike">
                          <a:effectLst/>
                        </a:rPr>
                        <a:t>Tipo de  Informação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u="none" strike="noStrike">
                          <a:effectLst/>
                        </a:rPr>
                        <a:t>Fundamentação Legal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u="none" strike="noStrike">
                          <a:effectLst/>
                        </a:rPr>
                        <a:t>Quem pode acessar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u="none" strike="noStrike">
                          <a:effectLst/>
                        </a:rPr>
                        <a:t>Exemplos de documentos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extLst>
                  <a:ext uri="{0D108BD9-81ED-4DB2-BD59-A6C34878D82A}">
                    <a16:rowId xmlns:a16="http://schemas.microsoft.com/office/drawing/2014/main" val="845445542"/>
                  </a:ext>
                </a:extLst>
              </a:tr>
              <a:tr h="79226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Público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De interesse público, geral ou coletivo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art. 8º, §1º, inciso IV, da Lei 12.527/2011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Todas as pessoas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informações concernentes a procedimentos licitatórios, inclusive os respectivos editais e resultados, bem como a todos os contratos celebrados;</a:t>
                      </a:r>
                      <a:br>
                        <a:rPr lang="pt-BR" sz="1000" u="none" strike="noStrike">
                          <a:effectLst/>
                        </a:rPr>
                      </a:b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dados gerais para o acompanhamento de programas, ações, projetos e obras de órgãos e entidades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b"/>
                </a:tc>
                <a:extLst>
                  <a:ext uri="{0D108BD9-81ED-4DB2-BD59-A6C34878D82A}">
                    <a16:rowId xmlns:a16="http://schemas.microsoft.com/office/drawing/2014/main" val="3412839285"/>
                  </a:ext>
                </a:extLst>
              </a:tr>
              <a:tr h="283850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Restrito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Informações pessoais, relacionadas a uma determinada pessoa identificada ou identificável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Art. 31 da Lei nº 12.527, de 2011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agentes públicos legalmente autorizados</a:t>
                      </a:r>
                      <a:br>
                        <a:rPr lang="pt-BR" sz="1000" u="none" strike="noStrike">
                          <a:effectLst/>
                        </a:rPr>
                      </a:b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própria pessoa a quem a informação se referir, mediante identificação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documentos que contenham informações pessoais de pessoa identificada ou identificável, como: </a:t>
                      </a:r>
                      <a:br>
                        <a:rPr lang="pt-BR" sz="1000" u="none" strike="noStrike">
                          <a:effectLst/>
                        </a:rPr>
                      </a:b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•RG,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•CPF,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•estado de saúde do servidor ou familiares,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•informações financeiras,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•informações patrimoniais,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•alimentandos,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•dependentes pensões,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•endereços,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•número de telefone,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•e-mail,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•origem racial ou étnica, orientação sexual,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•convicções religiosas, filosóficas ou morais, opiniões políticas,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•filiação sindical, 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•filiação partidária,</a:t>
                      </a: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•filiação a organizações de caráter religioso, filosófico ou político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b"/>
                </a:tc>
                <a:extLst>
                  <a:ext uri="{0D108BD9-81ED-4DB2-BD59-A6C34878D82A}">
                    <a16:rowId xmlns:a16="http://schemas.microsoft.com/office/drawing/2014/main" val="2792636626"/>
                  </a:ext>
                </a:extLst>
              </a:tr>
              <a:tr h="94966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Restrito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Documento Preparatório utilizado como fundamento de tomada de decisão ou de ato administrativo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Art. 7º, § 3º, da Lei nº 12.527/2011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agentes públicos legalmente autorizados</a:t>
                      </a:r>
                      <a:br>
                        <a:rPr lang="pt-BR" sz="1000" u="none" strike="noStrike">
                          <a:effectLst/>
                        </a:rPr>
                      </a:b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própria pessoa a quem a informação se referir, mediante identificação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notas técnicas, pareceres, notas informativas ou outros documentos que subsidiem decisões dos dirigentes em documentos sobre políticas econômica, fiscal, tributária, monetária, regulatória etc. </a:t>
                      </a:r>
                      <a:br>
                        <a:rPr lang="pt-BR" sz="1000" u="none" strike="noStrike">
                          <a:effectLst/>
                        </a:rPr>
                      </a:b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documentos que tragam argumentos e conteúdo para os processos que culminarão na edição de ato normativo;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b"/>
                </a:tc>
                <a:extLst>
                  <a:ext uri="{0D108BD9-81ED-4DB2-BD59-A6C34878D82A}">
                    <a16:rowId xmlns:a16="http://schemas.microsoft.com/office/drawing/2014/main" val="484247174"/>
                  </a:ext>
                </a:extLst>
              </a:tr>
              <a:tr h="63486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Restrito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Informações protegidas por legislação específica como sigilo fiscal, bancário, comercial, empresarial e contábil.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Diversas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agentes públicos legalmente autorizados</a:t>
                      </a:r>
                      <a:br>
                        <a:rPr lang="pt-BR" sz="1000" u="none" strike="noStrike">
                          <a:effectLst/>
                        </a:rPr>
                      </a:br>
                      <a:br>
                        <a:rPr lang="pt-BR" sz="1000" u="none" strike="noStrike">
                          <a:effectLst/>
                        </a:rPr>
                      </a:br>
                      <a:r>
                        <a:rPr lang="pt-BR" sz="1000" u="none" strike="noStrike">
                          <a:effectLst/>
                        </a:rPr>
                        <a:t>própria pessoa a quem a informação se referir, mediante identificação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ofícios, extratos, relatórios, atas </a:t>
                      </a:r>
                      <a:r>
                        <a:rPr lang="pt-BR" sz="1000" u="none" strike="noStrike" err="1">
                          <a:effectLst/>
                        </a:rPr>
                        <a:t>etc</a:t>
                      </a:r>
                      <a:r>
                        <a:rPr lang="pt-BR" sz="1000" u="none" strike="noStrike">
                          <a:effectLst/>
                        </a:rPr>
                        <a:t> que contenham informações fiscais, bancárias, comerciais, empresariais ou contábeis protegidas por sigilo.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083" marR="5083" marT="5083" marB="0" anchor="ctr"/>
                </a:tc>
                <a:extLst>
                  <a:ext uri="{0D108BD9-81ED-4DB2-BD59-A6C34878D82A}">
                    <a16:rowId xmlns:a16="http://schemas.microsoft.com/office/drawing/2014/main" val="2433465305"/>
                  </a:ext>
                </a:extLst>
              </a:tr>
              <a:tr h="63486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Sigiloso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Investigação de Responsabilidade de Servidor - RJ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Art. 326 do Decreto nº 2479/79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agentes públicos no exercício da investigação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Sindicância,</a:t>
                      </a:r>
                      <a:b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Processo Administrativo de Disciplinar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5704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4851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3B09C-D04A-E6DD-3E9B-D9E20FBEE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643C870-A1FC-A793-406F-2E8A60DE5ABF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NÍVEIS DE ACESSO X PESQUISA PÚBLICA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127013C-0365-A81A-A2D4-42C9435DAE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FEBE13F-7369-12BF-E742-54F48B2E9E9E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7777452-32E8-4EBF-3C41-E7A5246B830F}"/>
              </a:ext>
            </a:extLst>
          </p:cNvPr>
          <p:cNvSpPr txBox="1"/>
          <p:nvPr/>
        </p:nvSpPr>
        <p:spPr>
          <a:xfrm>
            <a:off x="478240" y="1582340"/>
            <a:ext cx="1123551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0" i="0">
                <a:solidFill>
                  <a:srgbClr val="274B6F"/>
                </a:solidFill>
                <a:effectLst/>
              </a:rPr>
              <a:t>A </a:t>
            </a:r>
            <a:r>
              <a:rPr lang="pt-BR" sz="1800" b="1" i="0">
                <a:solidFill>
                  <a:srgbClr val="274B6F"/>
                </a:solidFill>
                <a:effectLst/>
              </a:rPr>
              <a:t>PESQUISA PÚBLICA</a:t>
            </a:r>
            <a:r>
              <a:rPr lang="pt-BR" sz="1800" b="0" i="0">
                <a:solidFill>
                  <a:srgbClr val="274B6F"/>
                </a:solidFill>
                <a:effectLst/>
              </a:rPr>
              <a:t> é módulo/ ferramenta do SEI que torna a administração pública mais transparente. Com ele, qualquer pessoa pode ver e acompanhar o andamento de processos e acessar documentos públicos da Administração Pública Estadual do Rio de Janeiro, mesmo sem ter um usuário cadastrado no SEI.</a:t>
            </a:r>
          </a:p>
          <a:p>
            <a:pPr algn="just"/>
            <a:endParaRPr lang="pt-BR" sz="1800" b="0" i="0" u="none" strike="noStrike" baseline="0">
              <a:solidFill>
                <a:srgbClr val="1F487C"/>
              </a:solidFill>
            </a:endParaRPr>
          </a:p>
          <a:p>
            <a:pPr algn="just"/>
            <a:r>
              <a:rPr lang="pt-BR" sz="1800" b="0" i="0" u="none" strike="noStrike" baseline="0">
                <a:solidFill>
                  <a:srgbClr val="1F487C"/>
                </a:solidFill>
              </a:rPr>
              <a:t>Na </a:t>
            </a:r>
            <a:r>
              <a:rPr lang="pt-BR" sz="1800" b="1" i="0" u="none" strike="noStrike" baseline="0">
                <a:solidFill>
                  <a:srgbClr val="1F487C"/>
                </a:solidFill>
              </a:rPr>
              <a:t>Pesquisa Pública</a:t>
            </a:r>
            <a:r>
              <a:rPr lang="pt-BR" sz="1800" b="0" i="0" u="none" strike="noStrike" baseline="0">
                <a:solidFill>
                  <a:srgbClr val="1F487C"/>
                </a:solidFill>
              </a:rPr>
              <a:t>, os documentos públicos tem seu conteúdo disponibilizado, desde que autuado em processo público. Processos restritos e seus respectivos documentos, assim como os documentos classificados como restritos, não poderão ser consultados através da pesquisa pública e o pedido de vistas ao processo deverá ser realizado junto ao órgão que estiver de posse do processo.</a:t>
            </a:r>
          </a:p>
          <a:p>
            <a:pPr algn="just"/>
            <a:endParaRPr lang="pt-BR" sz="1800" b="0" i="0" u="none" strike="noStrike" baseline="0">
              <a:solidFill>
                <a:srgbClr val="1F487C"/>
              </a:solidFill>
            </a:endParaRPr>
          </a:p>
          <a:p>
            <a:pPr algn="just"/>
            <a:r>
              <a:rPr lang="pt-BR" sz="1800" b="0" i="0" u="none" strike="noStrike" baseline="0">
                <a:solidFill>
                  <a:srgbClr val="1F487C"/>
                </a:solidFill>
              </a:rPr>
              <a:t>Também é importante ressaltar que o módulo de pesquisa pública do SEI-RJ apenas dá acesso aos documentos e processos do Poder Executivo do Estado do Rio de Janeiro. Essa observação é relevante pois diversos órgãos de outros Poderes, Estados, Municípios e União utilizam o SEI, mas seus documentos precisam ser consultados em suas páginas próprias.</a:t>
            </a:r>
            <a:endParaRPr lang="pt-BR" b="1" i="0">
              <a:solidFill>
                <a:srgbClr val="274B6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164333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D3F38-7618-9249-B73D-88E5678C5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1DF5DDD-A710-DC71-BC7C-08DF1B03BBCD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NÍVEIS DE ACESSO X PESQUISA PÚBLICA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54FBA0-E583-6C4D-5DC8-0C1F0EA508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0197B6F-7324-85D6-0D35-247829E18963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16701584-69B0-A143-0F45-748DAE3C5D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352840"/>
              </p:ext>
            </p:extLst>
          </p:nvPr>
        </p:nvGraphicFramePr>
        <p:xfrm>
          <a:off x="669561" y="1259174"/>
          <a:ext cx="10852878" cy="48886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5583">
                  <a:extLst>
                    <a:ext uri="{9D8B030D-6E8A-4147-A177-3AD203B41FA5}">
                      <a16:colId xmlns:a16="http://schemas.microsoft.com/office/drawing/2014/main" val="1959276745"/>
                    </a:ext>
                  </a:extLst>
                </a:gridCol>
                <a:gridCol w="2041984">
                  <a:extLst>
                    <a:ext uri="{9D8B030D-6E8A-4147-A177-3AD203B41FA5}">
                      <a16:colId xmlns:a16="http://schemas.microsoft.com/office/drawing/2014/main" val="1529554688"/>
                    </a:ext>
                  </a:extLst>
                </a:gridCol>
                <a:gridCol w="3738012">
                  <a:extLst>
                    <a:ext uri="{9D8B030D-6E8A-4147-A177-3AD203B41FA5}">
                      <a16:colId xmlns:a16="http://schemas.microsoft.com/office/drawing/2014/main" val="1285256543"/>
                    </a:ext>
                  </a:extLst>
                </a:gridCol>
                <a:gridCol w="3407299">
                  <a:extLst>
                    <a:ext uri="{9D8B030D-6E8A-4147-A177-3AD203B41FA5}">
                      <a16:colId xmlns:a16="http://schemas.microsoft.com/office/drawing/2014/main" val="3996999041"/>
                    </a:ext>
                  </a:extLst>
                </a:gridCol>
              </a:tblGrid>
              <a:tr h="404734">
                <a:tc gridSpan="2"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>
                          <a:effectLst/>
                        </a:rPr>
                        <a:t>Disponibilidade do conteúdo dos documentos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595995"/>
                  </a:ext>
                </a:extLst>
              </a:tr>
              <a:tr h="59587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>
                          <a:effectLst/>
                        </a:rPr>
                        <a:t>Processo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>
                          <a:effectLst/>
                        </a:rPr>
                        <a:t>Documento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>
                          <a:effectLst/>
                        </a:rPr>
                        <a:t>Ambiente do Usuário Interno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>
                          <a:effectLst/>
                        </a:rPr>
                        <a:t>Ambiente do Usuário Externo/Pesquisa Pública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92431077"/>
                  </a:ext>
                </a:extLst>
              </a:tr>
              <a:tr h="2979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Público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>
                          <a:effectLst/>
                        </a:rPr>
                        <a:t>Públicos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Todos disponíveis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Todos disponíveis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3490397"/>
                  </a:ext>
                </a:extLst>
              </a:tr>
              <a:tr h="148967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Restritos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Caso um documento seja classificado como restrito, todo processo fica restrito para as unidades onde o processo </a:t>
                      </a:r>
                      <a:r>
                        <a:rPr lang="pt-BR" sz="1400" b="1" u="none" strike="noStrike">
                          <a:effectLst/>
                        </a:rPr>
                        <a:t>não tenha tramitado</a:t>
                      </a:r>
                      <a:r>
                        <a:rPr lang="pt-BR" sz="1400" u="none" strike="noStrike">
                          <a:effectLst/>
                        </a:rPr>
                        <a:t>.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>
                          <a:effectLst/>
                        </a:rPr>
                        <a:t>Documentos </a:t>
                      </a:r>
                      <a:r>
                        <a:rPr lang="pt-BR" sz="1400" b="1" u="none" strike="noStrike">
                          <a:effectLst/>
                        </a:rPr>
                        <a:t>restritos indisponíveis</a:t>
                      </a:r>
                      <a:r>
                        <a:rPr lang="pt-BR" sz="1400" u="none" strike="noStrike">
                          <a:effectLst/>
                        </a:rPr>
                        <a:t>; </a:t>
                      </a:r>
                      <a:br>
                        <a:rPr lang="pt-BR" sz="1400" u="none" strike="noStrike">
                          <a:effectLst/>
                        </a:rPr>
                      </a:br>
                      <a:r>
                        <a:rPr lang="pt-BR" sz="1400" u="none" strike="noStrike">
                          <a:effectLst/>
                        </a:rPr>
                        <a:t>Documentos </a:t>
                      </a:r>
                      <a:r>
                        <a:rPr lang="pt-BR" sz="1400" b="1" u="none" strike="noStrike">
                          <a:effectLst/>
                        </a:rPr>
                        <a:t>públicos disponíveis</a:t>
                      </a:r>
                      <a:r>
                        <a:rPr lang="pt-BR" sz="1400" u="none" strike="noStrike">
                          <a:effectLst/>
                        </a:rPr>
                        <a:t>.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71493389"/>
                  </a:ext>
                </a:extLst>
              </a:tr>
              <a:tr h="2979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Restrito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>
                          <a:effectLst/>
                        </a:rPr>
                        <a:t>Públicos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Todos indisponíveis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Todos indisponíveis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54442472"/>
                  </a:ext>
                </a:extLst>
              </a:tr>
              <a:tr h="29793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>
                          <a:effectLst/>
                        </a:rPr>
                        <a:t>Restritos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Todos indisponíveis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Todos indisponíveis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7707831"/>
                  </a:ext>
                </a:extLst>
              </a:tr>
              <a:tr h="2979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Sigiloso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>
                          <a:effectLst/>
                        </a:rPr>
                        <a:t>Públicos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>
                          <a:solidFill>
                            <a:srgbClr val="FF0000"/>
                          </a:solidFill>
                          <a:effectLst/>
                        </a:rPr>
                        <a:t>Apenas usuários que possuam a credencial de acesso poderá ter acesso ao respectivo processo sigiloso</a:t>
                      </a:r>
                      <a:endParaRPr lang="pt-BR" sz="1400" b="0" i="0" u="none" strike="noStrike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solidFill>
                            <a:srgbClr val="FF0000"/>
                          </a:solidFill>
                          <a:effectLst/>
                        </a:rPr>
                        <a:t>Apenas usuários que possuam a credencial de acesso poderá ter acesso ao respectivo processo sigiloso através do Módulo de Peticionamento Eletrônico.</a:t>
                      </a:r>
                      <a:endParaRPr lang="pt-BR" sz="1400" b="0" i="0" u="none" strike="noStrike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9797642"/>
                  </a:ext>
                </a:extLst>
              </a:tr>
              <a:tr h="120663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Restritos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941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81939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EXERCÍCIO 2 - INICIANDO UM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6" y="-32397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667335"/>
            <a:ext cx="1123551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pt-BR" sz="2400" b="0" i="0" u="none" strike="noStrike" baseline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Cada aluno deverá Iniciar e escolher 1 Tipo de processo.</a:t>
            </a:r>
          </a:p>
          <a:p>
            <a:pPr>
              <a:lnSpc>
                <a:spcPct val="150000"/>
              </a:lnSpc>
            </a:pPr>
            <a:endParaRPr lang="pt-BR" sz="2400" b="0" i="0" u="none" strike="noStrike" baseline="0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b="0" i="0" u="sng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Passo-a-passo: </a:t>
            </a:r>
          </a:p>
          <a:p>
            <a:pPr>
              <a:lnSpc>
                <a:spcPct val="150000"/>
              </a:lnSpc>
            </a:pPr>
            <a:r>
              <a:rPr lang="pt-BR" sz="2400" b="0" i="0" u="none" strike="noStrike" baseline="0">
                <a:solidFill>
                  <a:srgbClr val="9BBA58"/>
                </a:solidFill>
                <a:latin typeface="Calibri" panose="020F0502020204030204" pitchFamily="34" charset="0"/>
              </a:rPr>
              <a:t>1.</a:t>
            </a:r>
            <a:r>
              <a:rPr lang="pt-BR" sz="2400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No menu principal, selecione a opção Iniciar processo; </a:t>
            </a:r>
          </a:p>
          <a:p>
            <a:pPr>
              <a:lnSpc>
                <a:spcPct val="150000"/>
              </a:lnSpc>
            </a:pPr>
            <a:r>
              <a:rPr lang="pt-BR" sz="2400" b="0" i="0" u="none" strike="noStrike" baseline="0">
                <a:solidFill>
                  <a:srgbClr val="9BBA58"/>
                </a:solidFill>
                <a:latin typeface="Calibri" panose="020F0502020204030204" pitchFamily="34" charset="0"/>
              </a:rPr>
              <a:t>2.</a:t>
            </a:r>
            <a:r>
              <a:rPr lang="pt-BR" sz="2400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Selecione o Tipo de Processo (definido pelo aluno)</a:t>
            </a:r>
          </a:p>
          <a:p>
            <a:pPr>
              <a:lnSpc>
                <a:spcPct val="150000"/>
              </a:lnSpc>
            </a:pPr>
            <a:r>
              <a:rPr lang="pt-BR" sz="2400" b="0" i="0" u="none" strike="noStrike" baseline="0">
                <a:solidFill>
                  <a:srgbClr val="9BBA58"/>
                </a:solidFill>
                <a:latin typeface="Calibri" panose="020F0502020204030204" pitchFamily="34" charset="0"/>
              </a:rPr>
              <a:t>3.</a:t>
            </a:r>
            <a:r>
              <a:rPr lang="pt-BR" sz="2400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Preencha as informações sobre o processo e clique em Salvar; </a:t>
            </a:r>
          </a:p>
          <a:p>
            <a:pPr>
              <a:lnSpc>
                <a:spcPct val="150000"/>
              </a:lnSpc>
            </a:pPr>
            <a:endParaRPr lang="pt-BR" sz="2400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b="1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OBSERVAÇÃO: </a:t>
            </a:r>
            <a:r>
              <a:rPr lang="pt-BR" sz="2400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Executar o passo-a-passo 3 vezes para a criação de 3 processos. </a:t>
            </a:r>
          </a:p>
          <a:p>
            <a:pPr algn="just"/>
            <a:endParaRPr lang="pt-BR" sz="2400" b="1" i="0">
              <a:solidFill>
                <a:srgbClr val="274B6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248020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E810B41-9C77-4240-B9F1-5A1534DD5DC9}"/>
              </a:ext>
            </a:extLst>
          </p:cNvPr>
          <p:cNvSpPr/>
          <p:nvPr/>
        </p:nvSpPr>
        <p:spPr>
          <a:xfrm>
            <a:off x="-47558" y="0"/>
            <a:ext cx="12239558" cy="4354285"/>
          </a:xfrm>
          <a:prstGeom prst="rect">
            <a:avLst/>
          </a:prstGeom>
          <a:blipFill dpi="0" rotWithShape="1">
            <a:blip r:embed="rId2">
              <a:alphaModFix amt="2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0" y="3429000"/>
            <a:ext cx="12239558" cy="146594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>
                <a:solidFill>
                  <a:srgbClr val="CEA83C"/>
                </a:solidFill>
              </a:rPr>
              <a:t>MÓDULO 4:</a:t>
            </a:r>
          </a:p>
          <a:p>
            <a:pPr algn="ctr"/>
            <a:r>
              <a:rPr lang="pt-BR" sz="4800" b="1">
                <a:solidFill>
                  <a:srgbClr val="CEA83C"/>
                </a:solidFill>
              </a:rPr>
              <a:t>OPERAÇÃO COM DOCUMENTOS</a:t>
            </a:r>
            <a:endParaRPr lang="pt-BR" sz="5400" b="1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032" y="5863527"/>
            <a:ext cx="2339936" cy="99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7688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CRIANDO DOCUMENTO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312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879359"/>
            <a:ext cx="112355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Todo processo é criado inicialmente sem documentos, como uma “pasta vazia”. </a:t>
            </a:r>
          </a:p>
          <a:p>
            <a:endParaRPr lang="pt-BR" sz="1800" b="0" i="0" u="none" strike="noStrike" baseline="0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r>
              <a:rPr lang="pt-BR" sz="1800" b="0" i="0" u="none" strike="noStrike" baseline="0">
                <a:solidFill>
                  <a:srgbClr val="1F487C"/>
                </a:solidFill>
                <a:latin typeface="Calibri" panose="020F0502020204030204" pitchFamily="34" charset="0"/>
              </a:rPr>
              <a:t>O SEI-RJ diferencia os documentos internos, gerados no editor de texto do sistema e assinados com assinatura eletrônica, e documentos externos, gerados fora do sistema (como arquivos PDF, Word e planilhas do Excel). </a:t>
            </a:r>
          </a:p>
          <a:p>
            <a:pPr algn="just"/>
            <a:endParaRPr lang="pt-BR" b="1" i="0">
              <a:solidFill>
                <a:srgbClr val="274B6F"/>
              </a:solidFill>
              <a:effectLst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73B8991-12EF-42BE-A8F3-892F9C346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090" y="2479690"/>
            <a:ext cx="7417781" cy="2231757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DC771FEB-54F6-4BEA-82E8-B7A23E5C1331}"/>
              </a:ext>
            </a:extLst>
          </p:cNvPr>
          <p:cNvSpPr/>
          <p:nvPr/>
        </p:nvSpPr>
        <p:spPr>
          <a:xfrm>
            <a:off x="3144253" y="2887579"/>
            <a:ext cx="368968" cy="541421"/>
          </a:xfrm>
          <a:prstGeom prst="rect">
            <a:avLst/>
          </a:prstGeom>
          <a:noFill/>
          <a:ln w="19050">
            <a:solidFill>
              <a:srgbClr val="91BB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08A62E8-6B45-4816-A8C0-6AAE4364EBE8}"/>
              </a:ext>
            </a:extLst>
          </p:cNvPr>
          <p:cNvSpPr/>
          <p:nvPr/>
        </p:nvSpPr>
        <p:spPr>
          <a:xfrm>
            <a:off x="3144253" y="4108032"/>
            <a:ext cx="368968" cy="541421"/>
          </a:xfrm>
          <a:prstGeom prst="rect">
            <a:avLst/>
          </a:prstGeom>
          <a:noFill/>
          <a:ln w="19050">
            <a:solidFill>
              <a:srgbClr val="91BB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B13C9670-A0E1-496D-A361-742D39871DED}"/>
              </a:ext>
            </a:extLst>
          </p:cNvPr>
          <p:cNvCxnSpPr/>
          <p:nvPr/>
        </p:nvCxnSpPr>
        <p:spPr>
          <a:xfrm>
            <a:off x="2628090" y="4378742"/>
            <a:ext cx="5161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6667ED83-A49E-4522-8593-E3156DFA3F78}"/>
              </a:ext>
            </a:extLst>
          </p:cNvPr>
          <p:cNvCxnSpPr/>
          <p:nvPr/>
        </p:nvCxnSpPr>
        <p:spPr>
          <a:xfrm>
            <a:off x="2602619" y="3117431"/>
            <a:ext cx="5161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0336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CRIANDO DOCUMENTO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312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879359"/>
            <a:ext cx="112355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Acesse o processo e clique no ícone Incluir Documento</a:t>
            </a:r>
            <a:endParaRPr lang="pt-BR" b="1" i="0">
              <a:solidFill>
                <a:srgbClr val="274B6F"/>
              </a:solidFill>
              <a:effectLst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79E4999D-331A-4FF3-A7E8-A0446D3725AE}"/>
              </a:ext>
            </a:extLst>
          </p:cNvPr>
          <p:cNvGrpSpPr/>
          <p:nvPr/>
        </p:nvGrpSpPr>
        <p:grpSpPr>
          <a:xfrm>
            <a:off x="573903" y="1460715"/>
            <a:ext cx="9412013" cy="2281709"/>
            <a:chOff x="584919" y="2191434"/>
            <a:chExt cx="9412013" cy="2281709"/>
          </a:xfrm>
        </p:grpSpPr>
        <p:grpSp>
          <p:nvGrpSpPr>
            <p:cNvPr id="13" name="Agrupar 12">
              <a:extLst>
                <a:ext uri="{FF2B5EF4-FFF2-40B4-BE49-F238E27FC236}">
                  <a16:creationId xmlns:a16="http://schemas.microsoft.com/office/drawing/2014/main" id="{B7A8A947-0D5F-403A-9156-472F57E32F9A}"/>
                </a:ext>
              </a:extLst>
            </p:cNvPr>
            <p:cNvGrpSpPr/>
            <p:nvPr/>
          </p:nvGrpSpPr>
          <p:grpSpPr>
            <a:xfrm>
              <a:off x="584919" y="2548824"/>
              <a:ext cx="9412013" cy="1924319"/>
              <a:chOff x="1331418" y="1941346"/>
              <a:chExt cx="9412013" cy="1924319"/>
            </a:xfrm>
          </p:grpSpPr>
          <p:pic>
            <p:nvPicPr>
              <p:cNvPr id="22" name="Imagem 21">
                <a:extLst>
                  <a:ext uri="{FF2B5EF4-FFF2-40B4-BE49-F238E27FC236}">
                    <a16:creationId xmlns:a16="http://schemas.microsoft.com/office/drawing/2014/main" id="{A9A5CEAD-5EB0-4583-840F-E582A9F1B3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31418" y="1941346"/>
                <a:ext cx="9412013" cy="1924319"/>
              </a:xfrm>
              <a:prstGeom prst="rect">
                <a:avLst/>
              </a:prstGeom>
            </p:spPr>
          </p:pic>
          <p:sp>
            <p:nvSpPr>
              <p:cNvPr id="23" name="Retângulo 22">
                <a:extLst>
                  <a:ext uri="{FF2B5EF4-FFF2-40B4-BE49-F238E27FC236}">
                    <a16:creationId xmlns:a16="http://schemas.microsoft.com/office/drawing/2014/main" id="{4128208E-359A-491F-B44C-88FA92E71A7C}"/>
                  </a:ext>
                </a:extLst>
              </p:cNvPr>
              <p:cNvSpPr/>
              <p:nvPr/>
            </p:nvSpPr>
            <p:spPr>
              <a:xfrm>
                <a:off x="4408228" y="1987514"/>
                <a:ext cx="425529" cy="467698"/>
              </a:xfrm>
              <a:prstGeom prst="rect">
                <a:avLst/>
              </a:prstGeom>
              <a:noFill/>
              <a:ln w="28575">
                <a:solidFill>
                  <a:srgbClr val="274B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cxnSp>
          <p:nvCxnSpPr>
            <p:cNvPr id="26" name="Conector de Seta Reta 25">
              <a:extLst>
                <a:ext uri="{FF2B5EF4-FFF2-40B4-BE49-F238E27FC236}">
                  <a16:creationId xmlns:a16="http://schemas.microsoft.com/office/drawing/2014/main" id="{1AB74D48-D957-444F-B1E0-6CFA4925F566}"/>
                </a:ext>
              </a:extLst>
            </p:cNvPr>
            <p:cNvCxnSpPr>
              <a:cxnSpLocks/>
            </p:cNvCxnSpPr>
            <p:nvPr/>
          </p:nvCxnSpPr>
          <p:spPr>
            <a:xfrm>
              <a:off x="3878946" y="2191434"/>
              <a:ext cx="0" cy="297113"/>
            </a:xfrm>
            <a:prstGeom prst="straightConnector1">
              <a:avLst/>
            </a:prstGeom>
            <a:ln w="28575">
              <a:solidFill>
                <a:srgbClr val="91BB2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364" name="Picture 4">
            <a:extLst>
              <a:ext uri="{FF2B5EF4-FFF2-40B4-BE49-F238E27FC236}">
                <a16:creationId xmlns:a16="http://schemas.microsoft.com/office/drawing/2014/main" id="{7D23485E-5B31-4728-BCB0-306ACDFAF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899" y="879359"/>
            <a:ext cx="305100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F1F57680-839B-493D-918F-6C54B23AF553}"/>
              </a:ext>
            </a:extLst>
          </p:cNvPr>
          <p:cNvSpPr txBox="1"/>
          <p:nvPr/>
        </p:nvSpPr>
        <p:spPr>
          <a:xfrm>
            <a:off x="573902" y="4087514"/>
            <a:ext cx="112355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b="0" i="0">
                <a:solidFill>
                  <a:srgbClr val="274B6F"/>
                </a:solidFill>
                <a:effectLst/>
              </a:rPr>
              <a:t>Na próxima tela, escolha o tipo do documento de forma similar à escolha do tipo do processo.</a:t>
            </a:r>
          </a:p>
        </p:txBody>
      </p:sp>
      <p:pic>
        <p:nvPicPr>
          <p:cNvPr id="15366" name="Picture 6">
            <a:extLst>
              <a:ext uri="{FF2B5EF4-FFF2-40B4-BE49-F238E27FC236}">
                <a16:creationId xmlns:a16="http://schemas.microsoft.com/office/drawing/2014/main" id="{D354246A-6E66-4DA4-8A24-887AE8BEE7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0" t="8424" r="11924" b="52126"/>
          <a:stretch/>
        </p:blipFill>
        <p:spPr bwMode="auto">
          <a:xfrm>
            <a:off x="2071172" y="4466538"/>
            <a:ext cx="5982160" cy="158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6294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CRIANDO DOCUMENTO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879359"/>
            <a:ext cx="1123551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Depois, preencha os campos de cadastramento do documento, os quais são semelhantes aos campos do processo.</a:t>
            </a:r>
          </a:p>
          <a:p>
            <a:endParaRPr lang="pt-BR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O campo Texto Inicial aparece inicialmente com a opção nenhum selecionada. Porém, se desejar, o usuário poderá selecionar um Documento Modelo ou um Texto Padrão para gerar o documento.</a:t>
            </a:r>
          </a:p>
          <a:p>
            <a:endParaRPr lang="pt-BR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Logo depois do preenchimento adequado dos campos de cadastramento, clique em Salvar. Lembre-se de que os dados cadastrados auxiliam, posteriormente, na pesquisa do documento.</a:t>
            </a:r>
            <a:endParaRPr lang="pt-BR" b="1" i="0">
              <a:solidFill>
                <a:srgbClr val="274B6F"/>
              </a:solidFill>
              <a:effectLst/>
            </a:endParaRP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F58D5593-71C4-44DA-AC19-BB9D1E9BC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999" y="2890153"/>
            <a:ext cx="7179440" cy="343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4845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874CA-A0AE-EF38-CB88-0C8446281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CE16DC1-CC63-22A6-307F-4C7A1D002DB9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CRIANDO DOCUMENTO EXTERNO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810715F-DAAE-B3A5-64A3-581CD1F24D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312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88382EA4-BCCC-DDF4-C825-B4ABFC751377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7AAD9783-CBB5-720F-002F-1C5009E52593}"/>
              </a:ext>
            </a:extLst>
          </p:cNvPr>
          <p:cNvGrpSpPr/>
          <p:nvPr/>
        </p:nvGrpSpPr>
        <p:grpSpPr>
          <a:xfrm>
            <a:off x="478240" y="960002"/>
            <a:ext cx="11235519" cy="3970318"/>
            <a:chOff x="478240" y="879359"/>
            <a:chExt cx="11235519" cy="3970318"/>
          </a:xfrm>
        </p:grpSpPr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1BF6B1E1-8C51-38F6-9C53-F7014C8EDD0A}"/>
                </a:ext>
              </a:extLst>
            </p:cNvPr>
            <p:cNvSpPr txBox="1"/>
            <p:nvPr/>
          </p:nvSpPr>
          <p:spPr>
            <a:xfrm>
              <a:off x="478240" y="879359"/>
              <a:ext cx="11235519" cy="39703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>
                  <a:solidFill>
                    <a:srgbClr val="1F487C"/>
                  </a:solidFill>
                  <a:latin typeface="Calibri" panose="020F0502020204030204" pitchFamily="34" charset="0"/>
                </a:rPr>
                <a:t>Ao registrar os dados do documento externo, o usuário deverá informar, no campo formato, se ele é Nato-digital ou Digitalizado nesta Unidade.</a:t>
              </a:r>
            </a:p>
            <a:p>
              <a:endParaRPr lang="pt-BR">
                <a:solidFill>
                  <a:srgbClr val="1F487C"/>
                </a:solidFill>
                <a:latin typeface="Calibri" panose="020F0502020204030204" pitchFamily="34" charset="0"/>
              </a:endParaRPr>
            </a:p>
            <a:p>
              <a:endParaRPr lang="pt-BR">
                <a:solidFill>
                  <a:srgbClr val="1F487C"/>
                </a:solidFill>
                <a:latin typeface="Calibri" panose="020F0502020204030204" pitchFamily="34" charset="0"/>
              </a:endParaRPr>
            </a:p>
            <a:p>
              <a:endParaRPr lang="pt-BR">
                <a:solidFill>
                  <a:srgbClr val="1F487C"/>
                </a:solidFill>
                <a:latin typeface="Calibri" panose="020F0502020204030204" pitchFamily="34" charset="0"/>
              </a:endParaRPr>
            </a:p>
            <a:p>
              <a:endParaRPr lang="pt-BR">
                <a:solidFill>
                  <a:srgbClr val="1F487C"/>
                </a:solidFill>
                <a:latin typeface="Calibri" panose="020F0502020204030204" pitchFamily="34" charset="0"/>
              </a:endParaRPr>
            </a:p>
            <a:p>
              <a:endParaRPr lang="pt-BR">
                <a:solidFill>
                  <a:srgbClr val="1F487C"/>
                </a:solidFill>
                <a:latin typeface="Calibri" panose="020F0502020204030204" pitchFamily="34" charset="0"/>
              </a:endParaRPr>
            </a:p>
            <a:p>
              <a:endParaRPr lang="pt-BR">
                <a:solidFill>
                  <a:srgbClr val="1F487C"/>
                </a:solidFill>
                <a:latin typeface="Calibri" panose="020F0502020204030204" pitchFamily="34" charset="0"/>
              </a:endParaRPr>
            </a:p>
            <a:p>
              <a:endParaRPr lang="pt-BR">
                <a:solidFill>
                  <a:srgbClr val="1F487C"/>
                </a:solidFill>
                <a:latin typeface="Calibri" panose="020F0502020204030204" pitchFamily="34" charset="0"/>
              </a:endParaRPr>
            </a:p>
            <a:p>
              <a:r>
                <a:rPr lang="pt-BR" b="1">
                  <a:solidFill>
                    <a:srgbClr val="1F487C"/>
                  </a:solidFill>
                  <a:latin typeface="Calibri" panose="020F0502020204030204" pitchFamily="34" charset="0"/>
                </a:rPr>
                <a:t>Nato-digital: A</a:t>
              </a:r>
              <a:r>
                <a:rPr lang="pt-BR">
                  <a:solidFill>
                    <a:srgbClr val="1F487C"/>
                  </a:solidFill>
                  <a:latin typeface="Calibri" panose="020F0502020204030204" pitchFamily="34" charset="0"/>
                </a:rPr>
                <a:t>rquivo a ser registrado foi criado ou recebido por meio eletrônico.</a:t>
              </a:r>
            </a:p>
            <a:p>
              <a:endParaRPr lang="pt-BR">
                <a:solidFill>
                  <a:srgbClr val="1F487C"/>
                </a:solidFill>
                <a:latin typeface="Calibri" panose="020F0502020204030204" pitchFamily="34" charset="0"/>
              </a:endParaRPr>
            </a:p>
            <a:p>
              <a:r>
                <a:rPr lang="pt-BR" b="1">
                  <a:solidFill>
                    <a:srgbClr val="1F487C"/>
                  </a:solidFill>
                  <a:latin typeface="Calibri" panose="020F0502020204030204" pitchFamily="34" charset="0"/>
                </a:rPr>
                <a:t>Digitalizado nesta Unidade: </a:t>
              </a:r>
              <a:r>
                <a:rPr lang="pt-BR">
                  <a:solidFill>
                    <a:srgbClr val="1F487C"/>
                  </a:solidFill>
                  <a:latin typeface="Calibri" panose="020F0502020204030204" pitchFamily="34" charset="0"/>
                </a:rPr>
                <a:t>Para documentos obtidos a partir da digitalização de um documento em papel. Selecione uma opção no campo Tipo de Conferência, conforme descrito adiante.</a:t>
              </a:r>
            </a:p>
            <a:p>
              <a:endParaRPr lang="pt-BR">
                <a:solidFill>
                  <a:srgbClr val="1F487C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7C54C78F-2F7D-67BB-B19E-3D860EE4BE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6543" y="1825288"/>
              <a:ext cx="8439150" cy="1228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98" name="Picture 2">
            <a:extLst>
              <a:ext uri="{FF2B5EF4-FFF2-40B4-BE49-F238E27FC236}">
                <a16:creationId xmlns:a16="http://schemas.microsoft.com/office/drawing/2014/main" id="{BA600DE4-5817-EC1A-183D-8EBB98EB0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4" y="4605135"/>
            <a:ext cx="843915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1383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61E5D-4428-4E24-72AF-25E568E32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6CA443F-653C-95F0-772E-2E01A074E69D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CRIANDO DOCUMENTO EXTERNO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7460041-F7CF-83C8-A4B3-DCDEB69152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312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D0F374C-CAC7-539A-0C1E-201635E030FD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E8220E6-2757-3CD9-D35D-0E90E6559222}"/>
              </a:ext>
            </a:extLst>
          </p:cNvPr>
          <p:cNvSpPr txBox="1"/>
          <p:nvPr/>
        </p:nvSpPr>
        <p:spPr>
          <a:xfrm>
            <a:off x="478240" y="1254113"/>
            <a:ext cx="1123551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pPr algn="just"/>
            <a:endParaRPr lang="pt-BR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pPr algn="just"/>
            <a:endParaRPr lang="pt-BR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pPr algn="just"/>
            <a:endParaRPr lang="pt-BR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pPr algn="just"/>
            <a:endParaRPr lang="pt-BR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pPr algn="just"/>
            <a:endParaRPr lang="pt-BR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pPr algn="just"/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Para o preenchimento do campo Tipo de Conferência, considere que:</a:t>
            </a:r>
          </a:p>
          <a:p>
            <a:pPr algn="just"/>
            <a:endParaRPr lang="pt-BR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pPr algn="just"/>
            <a:r>
              <a:rPr lang="pt-BR" b="1">
                <a:solidFill>
                  <a:srgbClr val="1F487C"/>
                </a:solidFill>
                <a:latin typeface="Calibri" panose="020F0502020204030204" pitchFamily="34" charset="0"/>
              </a:rPr>
              <a:t>Cópia autenticada administrativamente: </a:t>
            </a:r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é a opção escolhida quando o documento que se digitalizou for uma cópia autenticada administrativamente por servidor público.</a:t>
            </a:r>
          </a:p>
          <a:p>
            <a:pPr algn="just"/>
            <a:endParaRPr lang="pt-BR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pPr algn="just"/>
            <a:r>
              <a:rPr lang="pt-BR" b="1">
                <a:solidFill>
                  <a:srgbClr val="1F487C"/>
                </a:solidFill>
                <a:latin typeface="Calibri" panose="020F0502020204030204" pitchFamily="34" charset="0"/>
              </a:rPr>
              <a:t>Cópia autenticada por cartório:</a:t>
            </a:r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 é a opção escolhida quando o documento que se digitalizou for uma cópia autenticada em cartório.</a:t>
            </a:r>
          </a:p>
          <a:p>
            <a:pPr algn="just"/>
            <a:endParaRPr lang="pt-BR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pPr algn="just"/>
            <a:r>
              <a:rPr lang="pt-BR" b="1">
                <a:solidFill>
                  <a:srgbClr val="1F487C"/>
                </a:solidFill>
                <a:latin typeface="Calibri" panose="020F0502020204030204" pitchFamily="34" charset="0"/>
              </a:rPr>
              <a:t>Cópia simples: </a:t>
            </a:r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é a opção escolhida quando o documento que se digitalizou for uma cópia simples, sem qualquer forma de autenticação.</a:t>
            </a:r>
          </a:p>
          <a:p>
            <a:pPr algn="just"/>
            <a:endParaRPr lang="pt-BR">
              <a:solidFill>
                <a:srgbClr val="1F487C"/>
              </a:solidFill>
              <a:latin typeface="Calibri" panose="020F0502020204030204" pitchFamily="34" charset="0"/>
            </a:endParaRPr>
          </a:p>
          <a:p>
            <a:pPr algn="just"/>
            <a:r>
              <a:rPr lang="pt-BR" b="1">
                <a:solidFill>
                  <a:srgbClr val="1F487C"/>
                </a:solidFill>
                <a:latin typeface="Calibri" panose="020F0502020204030204" pitchFamily="34" charset="0"/>
              </a:rPr>
              <a:t>Documento original: </a:t>
            </a:r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é a opção escolhida quando o documento que se digitalizou for o original.</a:t>
            </a:r>
          </a:p>
        </p:txBody>
      </p:sp>
      <p:pic>
        <p:nvPicPr>
          <p:cNvPr id="3082" name="Picture 10">
            <a:extLst>
              <a:ext uri="{FF2B5EF4-FFF2-40B4-BE49-F238E27FC236}">
                <a16:creationId xmlns:a16="http://schemas.microsoft.com/office/drawing/2014/main" id="{8C5B0AF7-DD2A-620B-CDF2-89A3BDB53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514" y="947055"/>
            <a:ext cx="843915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0260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A4070-278A-152D-F5D1-62195C7EE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FF98D3C-2368-463E-2C84-EBEF453B691A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VERSÕES DO DOCUMENTO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4238013-7EAA-19A0-6A11-500168C451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400" y="-385887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807C623A-4C7E-593A-B9C2-AAB88A766356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FD55744-D2D6-64C4-58F9-9DEFC93BC923}"/>
              </a:ext>
            </a:extLst>
          </p:cNvPr>
          <p:cNvSpPr txBox="1"/>
          <p:nvPr/>
        </p:nvSpPr>
        <p:spPr>
          <a:xfrm>
            <a:off x="478239" y="667090"/>
            <a:ext cx="11235519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0" i="0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Recurso que efetua o controle de versões do documento e permite sua consulta e recuperação. Uma nova versão do documento será gerada a cada edição salva.</a:t>
            </a:r>
          </a:p>
          <a:p>
            <a:pPr algn="just">
              <a:lnSpc>
                <a:spcPct val="150000"/>
              </a:lnSpc>
            </a:pPr>
            <a:endParaRPr lang="pt-BR">
              <a:solidFill>
                <a:srgbClr val="274B6F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</a:rPr>
              <a:t>Para consultar e recuperar versões de um documento, acesse o processo, selecione o documento e clique no ícone Versões do documento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FF86D78-FF64-71D3-6951-55DDACC4C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38" y="832074"/>
            <a:ext cx="3429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E4B4860-6F74-0F36-22D1-4DDC3E365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858" y="2373329"/>
            <a:ext cx="3429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FD0F8D93-75FA-538F-34EE-1195B1E325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395"/>
          <a:stretch/>
        </p:blipFill>
        <p:spPr bwMode="auto">
          <a:xfrm>
            <a:off x="719135" y="2910371"/>
            <a:ext cx="10753725" cy="2324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2925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D71A4-47B7-EC9C-963D-AFD4A0E7E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DBA4319-1587-ED2A-7968-003BF0719DAB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VERSÕES DO DOCUMENTO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07D6F95-B670-A3F7-F46F-19213782FE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400" y="-385887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0B33568B-267B-EBB6-6A72-64ACA6F39497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B907CFA-AB7E-1886-7A2E-1D445B0E0FFE}"/>
              </a:ext>
            </a:extLst>
          </p:cNvPr>
          <p:cNvSpPr txBox="1"/>
          <p:nvPr/>
        </p:nvSpPr>
        <p:spPr>
          <a:xfrm>
            <a:off x="478239" y="667090"/>
            <a:ext cx="11235519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0" i="0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Na tela seguinte, haverá um quadro contendo as versões do documento; a data e hora de cada versão; o usuário e a unidade responsável por cada versão.</a:t>
            </a:r>
          </a:p>
          <a:p>
            <a:pPr algn="just">
              <a:lnSpc>
                <a:spcPct val="150000"/>
              </a:lnSpc>
            </a:pPr>
            <a:endParaRPr lang="pt-BR" b="0" i="0">
              <a:solidFill>
                <a:srgbClr val="274B6F"/>
              </a:solidFill>
              <a:effectLst/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b="0" i="0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Para visualizar uma das versões do documento, clique no ícone </a:t>
            </a:r>
            <a:r>
              <a:rPr lang="pt-BR" b="0" i="1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'Visualizar Versão’</a:t>
            </a:r>
            <a:r>
              <a:rPr lang="pt-BR" b="0" i="0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         , na coluna 'Ações'. Para recuperar determinada versão, clique no ícone </a:t>
            </a:r>
            <a:r>
              <a:rPr lang="pt-BR" b="0" i="1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'Recuperar Versão'</a:t>
            </a:r>
            <a:r>
              <a:rPr lang="pt-BR" b="0" i="0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 </a:t>
            </a:r>
            <a:endParaRPr lang="pt-BR">
              <a:solidFill>
                <a:srgbClr val="274B6F"/>
              </a:solidFill>
              <a:latin typeface="Arial" panose="020B0604020202020204" pitchFamily="34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443102C-F67A-8898-E7FF-BCFFED10A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38" y="832074"/>
            <a:ext cx="3429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6B6FEB26-EDEB-194B-FFAA-D38DA624D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970" y="1945300"/>
            <a:ext cx="285829" cy="35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7CE8C913-1536-842C-CF83-D1F29AF1B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827" y="2428085"/>
            <a:ext cx="295354" cy="35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B962922F-114F-C8DA-AB7E-EDC5478D72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632"/>
          <a:stretch/>
        </p:blipFill>
        <p:spPr bwMode="auto">
          <a:xfrm>
            <a:off x="1841329" y="2986453"/>
            <a:ext cx="8509337" cy="214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7343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EXERCICIO 3 - CRIANDO UM DOCUMENTO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312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879359"/>
            <a:ext cx="11235519" cy="3788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Cada aluno deve criar e editar 2 diferentes documentos (interno e externo) para cada processo, um interno e outro externo</a:t>
            </a:r>
          </a:p>
          <a:p>
            <a:pPr>
              <a:lnSpc>
                <a:spcPct val="150000"/>
              </a:lnSpc>
            </a:pPr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Passo-a-passo: </a:t>
            </a:r>
          </a:p>
          <a:p>
            <a:pPr>
              <a:lnSpc>
                <a:spcPct val="150000"/>
              </a:lnSpc>
            </a:pPr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Criando um documento:</a:t>
            </a:r>
          </a:p>
          <a:p>
            <a:pPr>
              <a:lnSpc>
                <a:spcPct val="150000"/>
              </a:lnSpc>
            </a:pPr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1.No tela do processo, selecione o ícone Incluir documento;</a:t>
            </a:r>
          </a:p>
          <a:p>
            <a:pPr>
              <a:lnSpc>
                <a:spcPct val="150000"/>
              </a:lnSpc>
            </a:pPr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2.Selecione o tipo de documento Despacho de Encaminhamento de Documento;</a:t>
            </a:r>
          </a:p>
          <a:p>
            <a:pPr>
              <a:lnSpc>
                <a:spcPct val="150000"/>
              </a:lnSpc>
            </a:pPr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3.Preencha as informações de cadastro do documento;</a:t>
            </a:r>
          </a:p>
          <a:p>
            <a:pPr>
              <a:lnSpc>
                <a:spcPct val="150000"/>
              </a:lnSpc>
            </a:pPr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4.Clicar em confirmar dados;</a:t>
            </a:r>
          </a:p>
          <a:p>
            <a:pPr>
              <a:lnSpc>
                <a:spcPct val="150000"/>
              </a:lnSpc>
            </a:pPr>
            <a:r>
              <a:rPr lang="pt-BR">
                <a:solidFill>
                  <a:srgbClr val="1F487C"/>
                </a:solidFill>
                <a:latin typeface="Calibri" panose="020F0502020204030204" pitchFamily="34" charset="0"/>
              </a:rPr>
              <a:t>5.Edite o conteúdo do documento na tela exibida e salve as alterações;</a:t>
            </a:r>
            <a:endParaRPr lang="pt-BR" b="1" i="0">
              <a:solidFill>
                <a:srgbClr val="274B6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60254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E810B41-9C77-4240-B9F1-5A1534DD5DC9}"/>
              </a:ext>
            </a:extLst>
          </p:cNvPr>
          <p:cNvSpPr/>
          <p:nvPr/>
        </p:nvSpPr>
        <p:spPr>
          <a:xfrm>
            <a:off x="-47558" y="0"/>
            <a:ext cx="12239558" cy="4354285"/>
          </a:xfrm>
          <a:prstGeom prst="rect">
            <a:avLst/>
          </a:prstGeom>
          <a:blipFill dpi="0" rotWithShape="1">
            <a:blip r:embed="rId2">
              <a:alphaModFix amt="2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0" y="3429000"/>
            <a:ext cx="12239558" cy="146594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>
                <a:solidFill>
                  <a:srgbClr val="CEA83C"/>
                </a:solidFill>
              </a:rPr>
              <a:t>MÓDULO 5:</a:t>
            </a:r>
          </a:p>
          <a:p>
            <a:pPr algn="ctr"/>
            <a:r>
              <a:rPr lang="pt-BR" sz="4800" b="1">
                <a:solidFill>
                  <a:srgbClr val="CEA83C"/>
                </a:solidFill>
              </a:rPr>
              <a:t>OPERAÇÕES AVANÇADAS</a:t>
            </a:r>
            <a:endParaRPr lang="pt-BR" sz="5400" b="1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032" y="5863527"/>
            <a:ext cx="2339936" cy="99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0416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SOBRESTAMENTO DE PROCESSOS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400" y="-385887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39" y="667090"/>
            <a:ext cx="11235519" cy="2534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0" i="0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Recurso utilizado para interromper o trâmite do processo em função da necessidade de aguardar alguma providência, antes do prosseguimento.</a:t>
            </a:r>
          </a:p>
          <a:p>
            <a:pPr algn="just">
              <a:lnSpc>
                <a:spcPct val="150000"/>
              </a:lnSpc>
            </a:pPr>
            <a:endParaRPr lang="pt-BR">
              <a:solidFill>
                <a:srgbClr val="274B6F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Quando sobrestar um processo: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</a:rPr>
              <a:t>Quando questões relacionadas ao processo estão pendentes de decisão em instância superior;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</a:rPr>
              <a:t>Quando aguarda-se uma decisão em outro processo que influencie o processo em questão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C179A463-4777-45A5-9E22-0F822DE3E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0" y="751473"/>
            <a:ext cx="445009" cy="40051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0AB352F1-976F-4991-97BA-688B2BADD562}"/>
              </a:ext>
            </a:extLst>
          </p:cNvPr>
          <p:cNvSpPr txBox="1"/>
          <p:nvPr/>
        </p:nvSpPr>
        <p:spPr>
          <a:xfrm>
            <a:off x="478238" y="4902195"/>
            <a:ext cx="11235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>
                <a:solidFill>
                  <a:srgbClr val="86CE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ATENÇÃO: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efetuar o sobrestamento em um processo, o mesmo deverá está aberto na unidade a qual será efetuada a operação.</a:t>
            </a:r>
          </a:p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processos sobrestados não serão exibido na tela de controle após a operação.</a:t>
            </a:r>
          </a:p>
        </p:txBody>
      </p:sp>
    </p:spTree>
    <p:extLst>
      <p:ext uri="{BB962C8B-B14F-4D97-AF65-F5344CB8AC3E}">
        <p14:creationId xmlns:p14="http://schemas.microsoft.com/office/powerpoint/2010/main" val="3719849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SOBRESTAMENTO DE PROCESSOS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925" y="-37636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39" y="667090"/>
            <a:ext cx="11235519" cy="2949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</a:rPr>
              <a:t>Ao clicar para </a:t>
            </a:r>
            <a:r>
              <a:rPr lang="pt-BR" i="1">
                <a:solidFill>
                  <a:srgbClr val="274B6F"/>
                </a:solidFill>
                <a:latin typeface="Arial" panose="020B0604020202020204" pitchFamily="34" charset="0"/>
              </a:rPr>
              <a:t>Sobrestar processo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</a:rPr>
              <a:t>, a tela exibirá duas opções:</a:t>
            </a:r>
          </a:p>
          <a:p>
            <a:pPr algn="just">
              <a:lnSpc>
                <a:spcPct val="150000"/>
              </a:lnSpc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</a:rPr>
              <a:t>1 –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</a:rPr>
              <a:t>Somente Sobrestar: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</a:rPr>
              <a:t>Marque </a:t>
            </a:r>
            <a:r>
              <a:rPr lang="pt-BR" b="0" i="0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quando a determinação de interrupção do trâmite do processo constar no próprio processo. Em seguida, preencha o campo Motivo e clique em Salvar.</a:t>
            </a:r>
          </a:p>
          <a:p>
            <a:pPr algn="just">
              <a:lnSpc>
                <a:spcPct val="150000"/>
              </a:lnSpc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</a:rPr>
              <a:t>2 –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</a:rPr>
              <a:t>Sobrestar vinculando a outro processo: </a:t>
            </a:r>
            <a:r>
              <a:rPr lang="pt-BR" b="0" i="0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quando a determinação de interrupção do trâmite do processo constar em outro processo também existente no SEI. No campo Processo para Vinculação, informe o número do processo que tenha determinado o sobrestamento e clique em Pesquisar. O campo Tipo será automaticamente preenchido. Em seguida, preencha o campo Motivo e clique em Salvar</a:t>
            </a:r>
            <a:endParaRPr lang="pt-BR">
              <a:solidFill>
                <a:srgbClr val="274B6F"/>
              </a:solidFill>
              <a:latin typeface="Arial" panose="020B0604020202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CC57426-EB6B-45C7-B09B-9003C884C6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27"/>
          <a:stretch/>
        </p:blipFill>
        <p:spPr>
          <a:xfrm>
            <a:off x="1509008" y="3826504"/>
            <a:ext cx="9173980" cy="257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026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SOBRESTAMENTO DE PROCESSOS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400" y="-385887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39" y="667090"/>
            <a:ext cx="11235519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</a:rPr>
              <a:t>Para se consultar ou remover o sobrestamento, no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</a:rPr>
              <a:t>Menu Principal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</a:rPr>
              <a:t>, clique na opção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</a:rPr>
              <a:t>Processos Sobrestados.</a:t>
            </a:r>
            <a:endParaRPr lang="pt-BR">
              <a:solidFill>
                <a:srgbClr val="274B6F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C179A463-4777-45A5-9E22-0F822DE3E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0" y="751473"/>
            <a:ext cx="445009" cy="40051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638B575-F219-461E-B370-69992D813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6971" y="1238072"/>
            <a:ext cx="2510729" cy="507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3564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SOBRESTAMENTO DE PROCESSOS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925" y="-385887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39" y="667090"/>
            <a:ext cx="11235519" cy="1287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 tela Processos Sobrestados, é possível visualizar todos os processos sobrestados na unidade. Será possível remover o sobrestamento selecionando o processo e clicando no botão Remover Sobrestamento ou no ícone '</a:t>
            </a:r>
            <a:r>
              <a:rPr kumimoji="0" lang="pt-BR" altLang="pt-BR" b="0" i="1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Remover Sobrestamento</a:t>
            </a: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'         , que se encontra na coluna Ações.</a:t>
            </a:r>
            <a:endParaRPr lang="pt-BR">
              <a:solidFill>
                <a:srgbClr val="274B6F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C179A463-4777-45A5-9E22-0F822DE3E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0" y="751473"/>
            <a:ext cx="445009" cy="40051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EE4EE34E-0D18-411D-BE47-BB55276E3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37" y="4861028"/>
            <a:ext cx="11235519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</a:rPr>
              <a:t> </a:t>
            </a:r>
            <a:endParaRPr kumimoji="0" lang="pt-BR" altLang="pt-BR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3FB78F5C-4A8A-44BF-A2E5-2981C5EA1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990" y="1520851"/>
            <a:ext cx="429463" cy="37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2700CC4-BEC0-4F69-A407-FB8D67F910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067" y="2593566"/>
            <a:ext cx="10259857" cy="274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4181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ATUALIZAR ANDAMENTO DE PROCESSOS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925" y="-37636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38" y="642349"/>
            <a:ext cx="11235519" cy="1709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0" i="0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Utilizado para acrescentar informações não registradas automaticamente pelo sistema nos andamentos do processo. Desta maneira, o usuário pode acrescentar informações a um processo sem necessitar fazer uso de um novo documento.</a:t>
            </a:r>
            <a:endParaRPr lang="pt-BR">
              <a:solidFill>
                <a:srgbClr val="274B6F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b="0" i="0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É possível utilizar esse recurso por meio de 3 opções, conforme demonstrado abaixo:</a:t>
            </a:r>
            <a:endParaRPr lang="pt-BR">
              <a:solidFill>
                <a:srgbClr val="274B6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6A5034-5F19-4586-AD21-295B3682C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29" y="787405"/>
            <a:ext cx="433586" cy="404681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F5CC55A1-E186-460E-91C1-FF02B84A8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39" y="2305065"/>
            <a:ext cx="11235519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1 - Na tela do processo, clique em seu número e, depois, no ícone '</a:t>
            </a:r>
            <a:r>
              <a:rPr kumimoji="0" lang="pt-BR" altLang="pt-BR" b="0" i="1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Atualizar Andamento</a:t>
            </a: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’,      disponível na Barra de Ícones.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>
              <a:solidFill>
                <a:srgbClr val="274B6F"/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>
                <a:solidFill>
                  <a:srgbClr val="274B6F"/>
                </a:solidFill>
                <a:latin typeface="Arial" panose="020B0604020202020204" pitchFamily="34" charset="0"/>
              </a:rPr>
              <a:t>2 - </a:t>
            </a:r>
            <a:r>
              <a:rPr lang="pt-BR" b="0" i="0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Na tela do processo, selecione a opção  Consultar Andamento, que fica logo abaixo da Árvore do Processo. Depois, na tela Histórico do Processo, clique no botão Atualizar Andamento.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20D6F28-34EE-46AF-B4F2-DC0D6A07C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825" y="2435613"/>
            <a:ext cx="285714" cy="266667"/>
          </a:xfrm>
          <a:prstGeom prst="rect">
            <a:avLst/>
          </a:prstGeom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2153A60F-F33E-48AB-8714-8A16F1A22D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01"/>
          <a:stretch/>
        </p:blipFill>
        <p:spPr bwMode="auto">
          <a:xfrm>
            <a:off x="2310597" y="2928267"/>
            <a:ext cx="7570800" cy="100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5F07DCDE-373B-48F8-9BBC-27EC125F57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40"/>
          <a:stretch/>
        </p:blipFill>
        <p:spPr bwMode="auto">
          <a:xfrm>
            <a:off x="2310597" y="4931339"/>
            <a:ext cx="7570800" cy="101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60653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ATUALIZAR ANDAMENTO DE PROCESSOS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925" y="-37636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5CC55A1-E186-460E-91C1-FF02B84A8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40" y="886334"/>
            <a:ext cx="112355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b="0" i="0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3 - </a:t>
            </a:r>
            <a:r>
              <a:rPr lang="pt-BR" b="0" i="0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 Na tela Controle de Processos, marque a caixa de seleção ao lado do número do processo e clique no ícone Atualizar Andamento , na Barra de Ícones</a:t>
            </a:r>
            <a:endParaRPr kumimoji="0" lang="pt-BR" altLang="pt-BR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8FFFF32-9D7C-4CEE-B12A-0BB74030C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1" y="1751664"/>
            <a:ext cx="757237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2FB28D64-6A79-47C7-9FCF-E45CF734D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40" y="3772587"/>
            <a:ext cx="1123551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Ao utilizar uma das opções acima, o sistema abrirá a tela Atualizar Andamento. Nela, as informações que serão acrescentadas ao Histórico do processo deverão ser digitadas no campo Descrição, que é de livre preenchimento. Após preenchê-lo, clique em Salvar.</a:t>
            </a:r>
            <a:endParaRPr kumimoji="0" lang="pt-BR" altLang="pt-BR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</a:endParaRP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A1994CB1-5BC2-48E4-B5BD-B147E059C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1" y="4823809"/>
            <a:ext cx="7429500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0294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MOVER DOCUMENTO EXTERNO PARA OUTRO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400" y="-37636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5CC55A1-E186-460E-91C1-FF02B84A8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38" y="1112719"/>
            <a:ext cx="1123551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>
                <a:solidFill>
                  <a:srgbClr val="274B6F"/>
                </a:solidFill>
              </a:rPr>
              <a:t>A funcionalidade permite mover documentos externos de um processo para outro.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>
                <a:solidFill>
                  <a:srgbClr val="274B6F"/>
                </a:solidFill>
              </a:rPr>
              <a:t>Ela poderá ser necessária nos casos de documentos que foram inseridos erroneamente em um processo.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>
                <a:solidFill>
                  <a:srgbClr val="274B6F"/>
                </a:solidFill>
              </a:rPr>
              <a:t>Para movimentar um documento externo para ou processo, clique no ícone      , em seguida, será aberta uma tela que deverá ser inserido o número do processo destino. Ao clicar em </a:t>
            </a:r>
            <a:r>
              <a:rPr lang="pt-BR" altLang="pt-BR" b="1">
                <a:solidFill>
                  <a:srgbClr val="274B6F"/>
                </a:solidFill>
              </a:rPr>
              <a:t>Pesquisar</a:t>
            </a:r>
            <a:r>
              <a:rPr lang="pt-BR" altLang="pt-BR">
                <a:solidFill>
                  <a:srgbClr val="274B6F"/>
                </a:solidFill>
              </a:rPr>
              <a:t>, automaticamente o SEI vai preencher o campo </a:t>
            </a:r>
            <a:r>
              <a:rPr lang="pt-BR" altLang="pt-BR" b="1">
                <a:solidFill>
                  <a:srgbClr val="274B6F"/>
                </a:solidFill>
              </a:rPr>
              <a:t>Tipo </a:t>
            </a:r>
            <a:r>
              <a:rPr lang="pt-BR" altLang="pt-BR">
                <a:solidFill>
                  <a:srgbClr val="274B6F"/>
                </a:solidFill>
              </a:rPr>
              <a:t>com o respectivo tipo de processo destino. Preencha o campo </a:t>
            </a:r>
            <a:r>
              <a:rPr lang="pt-BR" altLang="pt-BR" b="1">
                <a:solidFill>
                  <a:srgbClr val="274B6F"/>
                </a:solidFill>
              </a:rPr>
              <a:t>Motivo</a:t>
            </a:r>
            <a:r>
              <a:rPr lang="pt-BR" altLang="pt-BR">
                <a:solidFill>
                  <a:srgbClr val="274B6F"/>
                </a:solidFill>
              </a:rPr>
              <a:t> e em seguida, o botão </a:t>
            </a:r>
            <a:r>
              <a:rPr lang="pt-BR" altLang="pt-BR" b="1">
                <a:solidFill>
                  <a:srgbClr val="274B6F"/>
                </a:solidFill>
              </a:rPr>
              <a:t>Mover.</a:t>
            </a:r>
            <a:endParaRPr lang="pt-BR" altLang="pt-BR">
              <a:solidFill>
                <a:srgbClr val="274B6F"/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4A763C8-FBC9-4420-8012-9BF4B9085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043" y="3421043"/>
            <a:ext cx="8649907" cy="2734057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FC5A35E-AF30-4756-88B9-1AE6DB3A1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805" y="1847722"/>
            <a:ext cx="342948" cy="41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2806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MOVER DOCUMENTO EXTERNO PARA OUTRO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400" y="-37636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5CC55A1-E186-460E-91C1-FF02B84A8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40" y="1512587"/>
            <a:ext cx="112355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>
                <a:solidFill>
                  <a:srgbClr val="274B6F"/>
                </a:solidFill>
              </a:rPr>
              <a:t>No processo de origem fica registrado o motivo da remoção e o processo de destino do documento: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CB35A2E-EB54-4515-97B8-2286DF74D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388" y="1993195"/>
            <a:ext cx="7497221" cy="93358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27180CA6-2C85-4FEF-9B38-C5F0E3EF6D93}"/>
              </a:ext>
            </a:extLst>
          </p:cNvPr>
          <p:cNvSpPr txBox="1"/>
          <p:nvPr/>
        </p:nvSpPr>
        <p:spPr>
          <a:xfrm>
            <a:off x="478240" y="3210901"/>
            <a:ext cx="112355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0" i="0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Já, o processo de destino, receberá o documento recebido em sua árvore. O registro da transferência fica disponível na consulta ao andamento do processo.</a:t>
            </a:r>
            <a:endParaRPr lang="pt-BR">
              <a:solidFill>
                <a:srgbClr val="274B6F"/>
              </a:solidFill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7DC00148-E892-440F-9087-715D1F99B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7388" y="3967297"/>
            <a:ext cx="7125694" cy="232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630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RELACIONAMENTO DE PROCESSOS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400" y="-37636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5CC55A1-E186-460E-91C1-FF02B84A8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40" y="943600"/>
            <a:ext cx="1123551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Recurso que permite vincular um ou mais processos que possuem informações relacionadas.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Ou seja, o relacionamento de processos é útil quando há mais de um processo tratando de um mesmo assunto, porém de etapas diferentes, como, por exemplo, no caso de aquisição, contratação e pagamentos do fornecedor.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C1A4098B-1359-42FE-8131-AC7817BE4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64" y="943584"/>
            <a:ext cx="354376" cy="44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46A74D05-8EBD-4109-9B32-9EEA4D42A6B3}"/>
              </a:ext>
            </a:extLst>
          </p:cNvPr>
          <p:cNvGrpSpPr/>
          <p:nvPr/>
        </p:nvGrpSpPr>
        <p:grpSpPr>
          <a:xfrm>
            <a:off x="798755" y="2697193"/>
            <a:ext cx="9412013" cy="2221432"/>
            <a:chOff x="584919" y="2251711"/>
            <a:chExt cx="9412013" cy="2221432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2A25C2E4-C174-4450-AC8C-1CEBC77DA3CF}"/>
                </a:ext>
              </a:extLst>
            </p:cNvPr>
            <p:cNvGrpSpPr/>
            <p:nvPr/>
          </p:nvGrpSpPr>
          <p:grpSpPr>
            <a:xfrm>
              <a:off x="584919" y="2548824"/>
              <a:ext cx="9412013" cy="1924319"/>
              <a:chOff x="1331418" y="1941346"/>
              <a:chExt cx="9412013" cy="1924319"/>
            </a:xfrm>
          </p:grpSpPr>
          <p:pic>
            <p:nvPicPr>
              <p:cNvPr id="15" name="Imagem 14">
                <a:extLst>
                  <a:ext uri="{FF2B5EF4-FFF2-40B4-BE49-F238E27FC236}">
                    <a16:creationId xmlns:a16="http://schemas.microsoft.com/office/drawing/2014/main" id="{95348BD6-4919-44C2-9844-8CD0FBABCD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31418" y="1941346"/>
                <a:ext cx="9412013" cy="1924319"/>
              </a:xfrm>
              <a:prstGeom prst="rect">
                <a:avLst/>
              </a:prstGeom>
            </p:spPr>
          </p:pic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9FEFECD0-78EB-4FDA-9B4A-77B7204FB0E4}"/>
                  </a:ext>
                </a:extLst>
              </p:cNvPr>
              <p:cNvSpPr/>
              <p:nvPr/>
            </p:nvSpPr>
            <p:spPr>
              <a:xfrm>
                <a:off x="9250051" y="2083020"/>
                <a:ext cx="425529" cy="465485"/>
              </a:xfrm>
              <a:prstGeom prst="rect">
                <a:avLst/>
              </a:prstGeom>
              <a:noFill/>
              <a:ln w="28575">
                <a:solidFill>
                  <a:srgbClr val="274B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cxnSp>
          <p:nvCxnSpPr>
            <p:cNvPr id="14" name="Conector de Seta Reta 13">
              <a:extLst>
                <a:ext uri="{FF2B5EF4-FFF2-40B4-BE49-F238E27FC236}">
                  <a16:creationId xmlns:a16="http://schemas.microsoft.com/office/drawing/2014/main" id="{2A272584-69E0-4800-8B79-7F8A2D10E73D}"/>
                </a:ext>
              </a:extLst>
            </p:cNvPr>
            <p:cNvCxnSpPr>
              <a:cxnSpLocks/>
            </p:cNvCxnSpPr>
            <p:nvPr/>
          </p:nvCxnSpPr>
          <p:spPr>
            <a:xfrm>
              <a:off x="8716316" y="2251711"/>
              <a:ext cx="0" cy="297113"/>
            </a:xfrm>
            <a:prstGeom prst="straightConnector1">
              <a:avLst/>
            </a:prstGeom>
            <a:ln w="28575">
              <a:solidFill>
                <a:srgbClr val="91BB2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226165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EAA1495A-40BE-4FB4-8531-7E3FBA178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40" y="2369689"/>
            <a:ext cx="11235519" cy="235681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RELACIONAMENTO DE PROCESSOS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875" y="-385887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5CC55A1-E186-460E-91C1-FF02B84A8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40" y="1082101"/>
            <a:ext cx="1123551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Ao informar o número do </a:t>
            </a:r>
            <a:r>
              <a:rPr kumimoji="0" lang="pt-BR" altLang="pt-BR" b="1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Processo Destino</a:t>
            </a: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 a  qual deseja relacionar, e clicando em </a:t>
            </a:r>
            <a:r>
              <a:rPr kumimoji="0" lang="pt-BR" altLang="pt-BR" b="1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 Pesquisar</a:t>
            </a:r>
            <a:r>
              <a:rPr kumimoji="0" lang="pt-BR" altLang="pt-BR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, no campo </a:t>
            </a:r>
            <a:r>
              <a:rPr kumimoji="0" lang="pt-BR" altLang="pt-BR" b="1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Tipo</a:t>
            </a:r>
            <a:r>
              <a:rPr kumimoji="0" lang="pt-BR" altLang="pt-BR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, o sistema reconhecerá confirmará a existência do processo no SEI e, automaticamente, preencherá o campo.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288E27B-0A13-4106-BDDB-830E7A3E4B5F}"/>
              </a:ext>
            </a:extLst>
          </p:cNvPr>
          <p:cNvSpPr/>
          <p:nvPr/>
        </p:nvSpPr>
        <p:spPr>
          <a:xfrm>
            <a:off x="3812217" y="2910357"/>
            <a:ext cx="1169233" cy="99139"/>
          </a:xfrm>
          <a:prstGeom prst="rect">
            <a:avLst/>
          </a:prstGeom>
          <a:noFill/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8" name="Retângulo 287">
            <a:extLst>
              <a:ext uri="{FF2B5EF4-FFF2-40B4-BE49-F238E27FC236}">
                <a16:creationId xmlns:a16="http://schemas.microsoft.com/office/drawing/2014/main" id="{890135CA-0DA4-40CF-B365-30532E52C964}"/>
              </a:ext>
            </a:extLst>
          </p:cNvPr>
          <p:cNvSpPr/>
          <p:nvPr/>
        </p:nvSpPr>
        <p:spPr>
          <a:xfrm>
            <a:off x="5891134" y="2991670"/>
            <a:ext cx="749509" cy="353501"/>
          </a:xfrm>
          <a:prstGeom prst="rect">
            <a:avLst/>
          </a:prstGeom>
          <a:noFill/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0" name="Retângulo 289">
            <a:extLst>
              <a:ext uri="{FF2B5EF4-FFF2-40B4-BE49-F238E27FC236}">
                <a16:creationId xmlns:a16="http://schemas.microsoft.com/office/drawing/2014/main" id="{9935C24B-A2E8-4576-BE2F-AF24AD6F84B5}"/>
              </a:ext>
            </a:extLst>
          </p:cNvPr>
          <p:cNvSpPr/>
          <p:nvPr/>
        </p:nvSpPr>
        <p:spPr>
          <a:xfrm>
            <a:off x="10957810" y="4036023"/>
            <a:ext cx="755949" cy="296134"/>
          </a:xfrm>
          <a:prstGeom prst="rect">
            <a:avLst/>
          </a:prstGeom>
          <a:noFill/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1" name="Retângulo 290">
            <a:extLst>
              <a:ext uri="{FF2B5EF4-FFF2-40B4-BE49-F238E27FC236}">
                <a16:creationId xmlns:a16="http://schemas.microsoft.com/office/drawing/2014/main" id="{15DB5F35-5997-43A4-89AD-43467B2B444C}"/>
              </a:ext>
            </a:extLst>
          </p:cNvPr>
          <p:cNvSpPr/>
          <p:nvPr/>
        </p:nvSpPr>
        <p:spPr>
          <a:xfrm>
            <a:off x="478240" y="3795954"/>
            <a:ext cx="3134390" cy="930553"/>
          </a:xfrm>
          <a:prstGeom prst="rect">
            <a:avLst/>
          </a:prstGeom>
          <a:noFill/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938261A-55FC-43FE-BFF5-CA03821F1B98}"/>
              </a:ext>
            </a:extLst>
          </p:cNvPr>
          <p:cNvSpPr txBox="1"/>
          <p:nvPr/>
        </p:nvSpPr>
        <p:spPr>
          <a:xfrm>
            <a:off x="4164485" y="2622338"/>
            <a:ext cx="464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>
                <a:solidFill>
                  <a:srgbClr val="86CE37"/>
                </a:solidFill>
              </a:rPr>
              <a:t>1º</a:t>
            </a:r>
          </a:p>
        </p:txBody>
      </p:sp>
      <p:sp>
        <p:nvSpPr>
          <p:cNvPr id="294" name="CaixaDeTexto 293">
            <a:extLst>
              <a:ext uri="{FF2B5EF4-FFF2-40B4-BE49-F238E27FC236}">
                <a16:creationId xmlns:a16="http://schemas.microsoft.com/office/drawing/2014/main" id="{537041F6-4BF7-49BF-979B-C3B1744551AD}"/>
              </a:ext>
            </a:extLst>
          </p:cNvPr>
          <p:cNvSpPr txBox="1"/>
          <p:nvPr/>
        </p:nvSpPr>
        <p:spPr>
          <a:xfrm>
            <a:off x="6033540" y="2719745"/>
            <a:ext cx="464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>
                <a:solidFill>
                  <a:srgbClr val="86CE37"/>
                </a:solidFill>
              </a:rPr>
              <a:t>2º</a:t>
            </a:r>
          </a:p>
        </p:txBody>
      </p:sp>
      <p:sp>
        <p:nvSpPr>
          <p:cNvPr id="301" name="CaixaDeTexto 300">
            <a:extLst>
              <a:ext uri="{FF2B5EF4-FFF2-40B4-BE49-F238E27FC236}">
                <a16:creationId xmlns:a16="http://schemas.microsoft.com/office/drawing/2014/main" id="{8B817166-B114-4D76-B0F8-F6F62B76504E}"/>
              </a:ext>
            </a:extLst>
          </p:cNvPr>
          <p:cNvSpPr txBox="1"/>
          <p:nvPr/>
        </p:nvSpPr>
        <p:spPr>
          <a:xfrm>
            <a:off x="11061161" y="2676780"/>
            <a:ext cx="464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>
                <a:solidFill>
                  <a:srgbClr val="86CE37"/>
                </a:solidFill>
              </a:rPr>
              <a:t>3º</a:t>
            </a:r>
          </a:p>
        </p:txBody>
      </p:sp>
      <p:sp>
        <p:nvSpPr>
          <p:cNvPr id="302" name="Retângulo 301">
            <a:extLst>
              <a:ext uri="{FF2B5EF4-FFF2-40B4-BE49-F238E27FC236}">
                <a16:creationId xmlns:a16="http://schemas.microsoft.com/office/drawing/2014/main" id="{D051BCDC-1AFF-4A21-B44E-0529A5344485}"/>
              </a:ext>
            </a:extLst>
          </p:cNvPr>
          <p:cNvSpPr/>
          <p:nvPr/>
        </p:nvSpPr>
        <p:spPr>
          <a:xfrm>
            <a:off x="10801298" y="3003766"/>
            <a:ext cx="912462" cy="341406"/>
          </a:xfrm>
          <a:prstGeom prst="rect">
            <a:avLst/>
          </a:prstGeom>
          <a:noFill/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EB9EB8B-E90F-4FBE-932B-E3519A50F1A1}"/>
              </a:ext>
            </a:extLst>
          </p:cNvPr>
          <p:cNvSpPr txBox="1"/>
          <p:nvPr/>
        </p:nvSpPr>
        <p:spPr>
          <a:xfrm>
            <a:off x="5151380" y="4904908"/>
            <a:ext cx="2181070" cy="646331"/>
          </a:xfrm>
          <a:prstGeom prst="rect">
            <a:avLst/>
          </a:prstGeom>
          <a:solidFill>
            <a:srgbClr val="86CE37"/>
          </a:solidFill>
          <a:ln>
            <a:solidFill>
              <a:srgbClr val="86CE37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>
                <a:solidFill>
                  <a:srgbClr val="274B6F"/>
                </a:solidFill>
              </a:rPr>
              <a:t>Lista de processos relacionados</a:t>
            </a:r>
          </a:p>
        </p:txBody>
      </p:sp>
      <p:sp>
        <p:nvSpPr>
          <p:cNvPr id="304" name="CaixaDeTexto 303">
            <a:extLst>
              <a:ext uri="{FF2B5EF4-FFF2-40B4-BE49-F238E27FC236}">
                <a16:creationId xmlns:a16="http://schemas.microsoft.com/office/drawing/2014/main" id="{66CE7FDA-EE53-408B-AB9E-01B587DBE768}"/>
              </a:ext>
            </a:extLst>
          </p:cNvPr>
          <p:cNvSpPr txBox="1"/>
          <p:nvPr/>
        </p:nvSpPr>
        <p:spPr>
          <a:xfrm>
            <a:off x="9799807" y="4802998"/>
            <a:ext cx="2316006" cy="923330"/>
          </a:xfrm>
          <a:prstGeom prst="rect">
            <a:avLst/>
          </a:prstGeom>
          <a:solidFill>
            <a:srgbClr val="86CE37"/>
          </a:solidFill>
          <a:ln>
            <a:solidFill>
              <a:srgbClr val="86CE37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>
                <a:solidFill>
                  <a:srgbClr val="274B6F"/>
                </a:solidFill>
              </a:rPr>
              <a:t>Ícone para remover o relacionamento entre os processos</a:t>
            </a:r>
          </a:p>
        </p:txBody>
      </p:sp>
      <p:sp>
        <p:nvSpPr>
          <p:cNvPr id="306" name="CaixaDeTexto 305">
            <a:extLst>
              <a:ext uri="{FF2B5EF4-FFF2-40B4-BE49-F238E27FC236}">
                <a16:creationId xmlns:a16="http://schemas.microsoft.com/office/drawing/2014/main" id="{3F9696D9-2FA8-4DAA-A981-CB2D81F69A1C}"/>
              </a:ext>
            </a:extLst>
          </p:cNvPr>
          <p:cNvSpPr txBox="1"/>
          <p:nvPr/>
        </p:nvSpPr>
        <p:spPr>
          <a:xfrm>
            <a:off x="419725" y="5037236"/>
            <a:ext cx="3192905" cy="1200329"/>
          </a:xfrm>
          <a:prstGeom prst="rect">
            <a:avLst/>
          </a:prstGeom>
          <a:solidFill>
            <a:srgbClr val="86CE37"/>
          </a:solidFill>
          <a:ln>
            <a:solidFill>
              <a:srgbClr val="86CE37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</a:rPr>
              <a:t>Os</a:t>
            </a:r>
            <a:r>
              <a:rPr lang="pt-BR" b="0" i="0"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 processos relacionados aparecem abaixo da Árvore do Processo, logo após a opção Consultar Andamento</a:t>
            </a:r>
            <a:endParaRPr lang="pt-BR">
              <a:solidFill>
                <a:srgbClr val="274B6F"/>
              </a:solidFill>
            </a:endParaRPr>
          </a:p>
        </p:txBody>
      </p:sp>
      <p:cxnSp>
        <p:nvCxnSpPr>
          <p:cNvPr id="307" name="Conector de Seta Reta 306">
            <a:extLst>
              <a:ext uri="{FF2B5EF4-FFF2-40B4-BE49-F238E27FC236}">
                <a16:creationId xmlns:a16="http://schemas.microsoft.com/office/drawing/2014/main" id="{77556E96-DED9-4650-8A2B-2E3C0964880E}"/>
              </a:ext>
            </a:extLst>
          </p:cNvPr>
          <p:cNvCxnSpPr>
            <a:cxnSpLocks/>
          </p:cNvCxnSpPr>
          <p:nvPr/>
        </p:nvCxnSpPr>
        <p:spPr>
          <a:xfrm flipV="1">
            <a:off x="6241915" y="4582651"/>
            <a:ext cx="0" cy="350864"/>
          </a:xfrm>
          <a:prstGeom prst="straightConnector1">
            <a:avLst/>
          </a:prstGeom>
          <a:ln w="28575">
            <a:solidFill>
              <a:srgbClr val="91BB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Conector de Seta Reta 309">
            <a:extLst>
              <a:ext uri="{FF2B5EF4-FFF2-40B4-BE49-F238E27FC236}">
                <a16:creationId xmlns:a16="http://schemas.microsoft.com/office/drawing/2014/main" id="{C805E6E0-17F7-4225-B847-D15F5D1BFF58}"/>
              </a:ext>
            </a:extLst>
          </p:cNvPr>
          <p:cNvCxnSpPr>
            <a:cxnSpLocks/>
          </p:cNvCxnSpPr>
          <p:nvPr/>
        </p:nvCxnSpPr>
        <p:spPr>
          <a:xfrm flipV="1">
            <a:off x="11236053" y="4407219"/>
            <a:ext cx="0" cy="350864"/>
          </a:xfrm>
          <a:prstGeom prst="straightConnector1">
            <a:avLst/>
          </a:prstGeom>
          <a:ln w="28575">
            <a:solidFill>
              <a:srgbClr val="91BB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Conector de Seta Reta 310">
            <a:extLst>
              <a:ext uri="{FF2B5EF4-FFF2-40B4-BE49-F238E27FC236}">
                <a16:creationId xmlns:a16="http://schemas.microsoft.com/office/drawing/2014/main" id="{F82FDE59-63FA-42CA-A6C1-EE6142505DCE}"/>
              </a:ext>
            </a:extLst>
          </p:cNvPr>
          <p:cNvCxnSpPr>
            <a:cxnSpLocks/>
          </p:cNvCxnSpPr>
          <p:nvPr/>
        </p:nvCxnSpPr>
        <p:spPr>
          <a:xfrm flipV="1">
            <a:off x="1822315" y="4753397"/>
            <a:ext cx="0" cy="350864"/>
          </a:xfrm>
          <a:prstGeom prst="straightConnector1">
            <a:avLst/>
          </a:prstGeom>
          <a:ln w="28575">
            <a:solidFill>
              <a:srgbClr val="91BB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2" name="Retângulo 311">
            <a:extLst>
              <a:ext uri="{FF2B5EF4-FFF2-40B4-BE49-F238E27FC236}">
                <a16:creationId xmlns:a16="http://schemas.microsoft.com/office/drawing/2014/main" id="{52295529-61E3-49CF-96EC-96D2F62B1ADD}"/>
              </a:ext>
            </a:extLst>
          </p:cNvPr>
          <p:cNvSpPr/>
          <p:nvPr/>
        </p:nvSpPr>
        <p:spPr>
          <a:xfrm>
            <a:off x="3812216" y="3613651"/>
            <a:ext cx="6946125" cy="862192"/>
          </a:xfrm>
          <a:prstGeom prst="rect">
            <a:avLst/>
          </a:prstGeom>
          <a:noFill/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11507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INICIANDO UM PROCESSO RELACIONADO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925" y="-37636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5CC55A1-E186-460E-91C1-FF02B84A8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815" y="1025545"/>
            <a:ext cx="11235519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>
                <a:solidFill>
                  <a:srgbClr val="274B6F"/>
                </a:solidFill>
              </a:rPr>
              <a:t>T</a:t>
            </a: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ambém é possível iniciar um processo já relacionado a outro. Para isso, basta acessar o processo em andamento e clicar no ícone 'Iniciar Processo Relacionado’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>
              <a:solidFill>
                <a:srgbClr val="274B6F"/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>
              <a:solidFill>
                <a:srgbClr val="274B6F"/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>
              <a:solidFill>
                <a:srgbClr val="274B6F"/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>
              <a:solidFill>
                <a:srgbClr val="274B6F"/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Na tela Iniciar Processo Relacionado, basta escolher o tipo de processo.</a:t>
            </a:r>
            <a:endParaRPr lang="pt-BR" altLang="pt-BR">
              <a:solidFill>
                <a:srgbClr val="274B6F"/>
              </a:solidFill>
            </a:endParaRPr>
          </a:p>
        </p:txBody>
      </p:sp>
      <p:pic>
        <p:nvPicPr>
          <p:cNvPr id="14343" name="Picture 7">
            <a:extLst>
              <a:ext uri="{FF2B5EF4-FFF2-40B4-BE49-F238E27FC236}">
                <a16:creationId xmlns:a16="http://schemas.microsoft.com/office/drawing/2014/main" id="{00FADED5-7AEB-45CF-A1B3-C12F40ACA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446" y="1389883"/>
            <a:ext cx="367961" cy="34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9" name="Picture 13">
            <a:extLst>
              <a:ext uri="{FF2B5EF4-FFF2-40B4-BE49-F238E27FC236}">
                <a16:creationId xmlns:a16="http://schemas.microsoft.com/office/drawing/2014/main" id="{FFE24AC3-C3F9-4900-8ECC-CEC76EFE0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999406"/>
            <a:ext cx="99822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1" name="Picture 15">
            <a:extLst>
              <a:ext uri="{FF2B5EF4-FFF2-40B4-BE49-F238E27FC236}">
                <a16:creationId xmlns:a16="http://schemas.microsoft.com/office/drawing/2014/main" id="{161883E0-5847-4E43-A223-778817657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3978766"/>
            <a:ext cx="1003935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65533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RELACIONAMENTO DE PROCESSOS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925" y="-37636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5CC55A1-E186-460E-91C1-FF02B84A8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40" y="1495288"/>
            <a:ext cx="11235519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O relacionamento entre processos é uma relação coordenada, ou seja, não existe uma hierarquia entre os processos, significa que um processo está "dentro" do outro ou quem um processo é "pai" e o outro é "filho". A relação entre os processos é uma via de mão dupla, ou seja, o processo A está relacionado ao processo B, assim como o processo B está relacionado ao processo A. E vice-versa!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Para criar uma relação hierárquica entre processos, ou seja, para que um deles fique dentro de um outro, existe uma outra opção que é a de "Anexar Processo".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>
              <a:solidFill>
                <a:srgbClr val="274B6F"/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O vínculo entre processos relacionados pode ser desfeito, a qualquer tempo, por usuário da unidade que efetuou a operação.</a:t>
            </a:r>
          </a:p>
        </p:txBody>
      </p:sp>
    </p:spTree>
    <p:extLst>
      <p:ext uri="{BB962C8B-B14F-4D97-AF65-F5344CB8AC3E}">
        <p14:creationId xmlns:p14="http://schemas.microsoft.com/office/powerpoint/2010/main" val="25576720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ANEXAR PROCESSO EM OUTRO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925" y="-37636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5CC55A1-E186-460E-91C1-FF02B84A8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40" y="846452"/>
            <a:ext cx="11235519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Recurso que viabiliza a anexação permanente de um processo a outro.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>
              <a:solidFill>
                <a:srgbClr val="274B6F"/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 A anexação de processos no SEI é útil quando você precisa reunir dois processos em um único, pois, por alguma razão, foram criados processos separados para um mesmo assunto.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Para anexar um processo a outro, é necessário saber o número a ser anexado. Nesse caso, você deve selecionar o processo que será o principal </a:t>
            </a:r>
            <a:r>
              <a:rPr lang="pt-BR" altLang="pt-BR" b="1">
                <a:solidFill>
                  <a:srgbClr val="274B6F"/>
                </a:solidFill>
              </a:rPr>
              <a:t>(Processo Pai)</a:t>
            </a: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 para inserir o processo a ser anexado </a:t>
            </a:r>
            <a:r>
              <a:rPr kumimoji="0" lang="pt-BR" altLang="pt-BR" b="1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(Processo Filho)</a:t>
            </a: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, mas antes - não se esqueça! - você precisa saber o número do processo que será anexado.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>
              <a:solidFill>
                <a:srgbClr val="274B6F"/>
              </a:solidFill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BR" altLang="pt-BR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Entrar no processo a ser anexado, que vamos chamar de processo filho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BR" altLang="pt-BR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Verificar se o processo está aberto em outra unidade. Se sim, será necessário solicitar à(s) outra(s) unidade(s) que encerre(m) o processo para que se possa anexá-lo.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BR" altLang="pt-BR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Copiar o número do processo filho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BR" altLang="pt-BR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Entrar no processo que vai ser o principal, ao qual o filho vai ser anexado, que vamos chamar de processo pai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BR" altLang="pt-BR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Estando no processo pai, clicar no ícone "Anexar Processo"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BR" altLang="pt-BR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A seguir, colar o número do processo filho no campo "Processo"</a:t>
            </a:r>
          </a:p>
        </p:txBody>
      </p:sp>
      <p:pic>
        <p:nvPicPr>
          <p:cNvPr id="15366" name="Picture 6">
            <a:extLst>
              <a:ext uri="{FF2B5EF4-FFF2-40B4-BE49-F238E27FC236}">
                <a16:creationId xmlns:a16="http://schemas.microsoft.com/office/drawing/2014/main" id="{AB7482FD-A330-4E94-AEBD-EC9DD1570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0935"/>
            <a:ext cx="532466" cy="27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>
            <a:extLst>
              <a:ext uri="{FF2B5EF4-FFF2-40B4-BE49-F238E27FC236}">
                <a16:creationId xmlns:a16="http://schemas.microsoft.com/office/drawing/2014/main" id="{70ACF857-66F2-444A-8062-FDB5F5800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635" y="5076669"/>
            <a:ext cx="295275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4543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ANEXAR PROCESSO EM OUTRO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925" y="-37636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31BA5B3D-ECC2-48D8-B41A-E45A99E2D861}"/>
              </a:ext>
            </a:extLst>
          </p:cNvPr>
          <p:cNvGrpSpPr/>
          <p:nvPr/>
        </p:nvGrpSpPr>
        <p:grpSpPr>
          <a:xfrm>
            <a:off x="1146154" y="770378"/>
            <a:ext cx="9899691" cy="1768248"/>
            <a:chOff x="584919" y="2548825"/>
            <a:chExt cx="9412013" cy="1392908"/>
          </a:xfrm>
        </p:grpSpPr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84BE08B5-AB53-44B0-A59E-6305EDDA4A3B}"/>
                </a:ext>
              </a:extLst>
            </p:cNvPr>
            <p:cNvGrpSpPr/>
            <p:nvPr/>
          </p:nvGrpSpPr>
          <p:grpSpPr>
            <a:xfrm>
              <a:off x="584919" y="2548825"/>
              <a:ext cx="9412013" cy="1392908"/>
              <a:chOff x="1331418" y="1941347"/>
              <a:chExt cx="9412013" cy="1392908"/>
            </a:xfrm>
          </p:grpSpPr>
          <p:pic>
            <p:nvPicPr>
              <p:cNvPr id="11" name="Imagem 10">
                <a:extLst>
                  <a:ext uri="{FF2B5EF4-FFF2-40B4-BE49-F238E27FC236}">
                    <a16:creationId xmlns:a16="http://schemas.microsoft.com/office/drawing/2014/main" id="{6E0FFB11-7A1C-40CD-AA47-EBC2D10D16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27615"/>
              <a:stretch/>
            </p:blipFill>
            <p:spPr>
              <a:xfrm>
                <a:off x="1331418" y="1941347"/>
                <a:ext cx="9412013" cy="1392908"/>
              </a:xfrm>
              <a:prstGeom prst="rect">
                <a:avLst/>
              </a:prstGeom>
            </p:spPr>
          </p:pic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6F610B0C-ED49-425A-890A-196674F4B8B2}"/>
                  </a:ext>
                </a:extLst>
              </p:cNvPr>
              <p:cNvSpPr/>
              <p:nvPr/>
            </p:nvSpPr>
            <p:spPr>
              <a:xfrm>
                <a:off x="5753428" y="2438020"/>
                <a:ext cx="425529" cy="465485"/>
              </a:xfrm>
              <a:prstGeom prst="rect">
                <a:avLst/>
              </a:prstGeom>
              <a:noFill/>
              <a:ln w="28575">
                <a:solidFill>
                  <a:srgbClr val="274B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cxnSp>
          <p:nvCxnSpPr>
            <p:cNvPr id="10" name="Conector de Seta Reta 9">
              <a:extLst>
                <a:ext uri="{FF2B5EF4-FFF2-40B4-BE49-F238E27FC236}">
                  <a16:creationId xmlns:a16="http://schemas.microsoft.com/office/drawing/2014/main" id="{9AEBA2DD-063B-4E57-A520-116BD8D751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19693" y="3622994"/>
              <a:ext cx="0" cy="318738"/>
            </a:xfrm>
            <a:prstGeom prst="straightConnector1">
              <a:avLst/>
            </a:prstGeom>
            <a:ln w="28575">
              <a:solidFill>
                <a:srgbClr val="91BB2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2">
            <a:extLst>
              <a:ext uri="{FF2B5EF4-FFF2-40B4-BE49-F238E27FC236}">
                <a16:creationId xmlns:a16="http://schemas.microsoft.com/office/drawing/2014/main" id="{FAC614EA-C813-4D24-B8FF-E6031C630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39" y="2978248"/>
            <a:ext cx="112355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Na tela Anexação de Processos, preenchendo o campo </a:t>
            </a:r>
            <a:r>
              <a:rPr kumimoji="0" lang="pt-BR" altLang="pt-BR" b="1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Processo</a:t>
            </a: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 com o número do processo que será anexado e clicando em </a:t>
            </a:r>
            <a:r>
              <a:rPr kumimoji="0" lang="pt-BR" altLang="pt-BR" b="1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Pesquisar</a:t>
            </a:r>
            <a:r>
              <a:rPr lang="pt-BR" altLang="pt-BR">
                <a:solidFill>
                  <a:srgbClr val="274B6F"/>
                </a:solidFill>
              </a:rPr>
              <a:t>, o</a:t>
            </a: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 SEI preencherá o campo </a:t>
            </a:r>
            <a:r>
              <a:rPr kumimoji="0" lang="pt-BR" altLang="pt-BR" b="1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Tipo</a:t>
            </a: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 automaticamente.</a:t>
            </a: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8E59AE0F-2F71-4761-97BC-F3C1550ADCEE}"/>
              </a:ext>
            </a:extLst>
          </p:cNvPr>
          <p:cNvGrpSpPr/>
          <p:nvPr/>
        </p:nvGrpSpPr>
        <p:grpSpPr>
          <a:xfrm>
            <a:off x="1457169" y="3910725"/>
            <a:ext cx="8955310" cy="1727285"/>
            <a:chOff x="2144708" y="3979048"/>
            <a:chExt cx="7297168" cy="1231253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4F21DF32-EE9C-4C3F-98B3-479E964C6F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8705"/>
            <a:stretch/>
          </p:blipFill>
          <p:spPr>
            <a:xfrm>
              <a:off x="2144708" y="4036197"/>
              <a:ext cx="7297168" cy="1174104"/>
            </a:xfrm>
            <a:prstGeom prst="rect">
              <a:avLst/>
            </a:prstGeom>
          </p:spPr>
        </p:pic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844522E4-193A-438E-8FEF-286336DF0264}"/>
                </a:ext>
              </a:extLst>
            </p:cNvPr>
            <p:cNvSpPr/>
            <p:nvPr/>
          </p:nvSpPr>
          <p:spPr>
            <a:xfrm>
              <a:off x="2144708" y="4362138"/>
              <a:ext cx="2712105" cy="614596"/>
            </a:xfrm>
            <a:prstGeom prst="rect">
              <a:avLst/>
            </a:prstGeom>
            <a:noFill/>
            <a:ln w="28575">
              <a:solidFill>
                <a:srgbClr val="274B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20" name="Conector de Seta Reta 19">
              <a:extLst>
                <a:ext uri="{FF2B5EF4-FFF2-40B4-BE49-F238E27FC236}">
                  <a16:creationId xmlns:a16="http://schemas.microsoft.com/office/drawing/2014/main" id="{022484E0-703B-4087-BE98-6A779AE153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81009" y="3979048"/>
              <a:ext cx="344686" cy="260520"/>
            </a:xfrm>
            <a:prstGeom prst="straightConnector1">
              <a:avLst/>
            </a:prstGeom>
            <a:ln w="28575">
              <a:solidFill>
                <a:srgbClr val="91BB2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90800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ANEXAR PROCESSO EM OUTRO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925" y="-37636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FAC614EA-C813-4D24-B8FF-E6031C630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40" y="1030799"/>
            <a:ext cx="1123551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Ao clicar em </a:t>
            </a:r>
            <a:r>
              <a:rPr kumimoji="0" lang="pt-BR" altLang="pt-BR" b="1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Anexar,</a:t>
            </a: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 o SEI emitirá uma mensagem informando que, após a anexação, o usuário não poderá mais incluir ou alterar documentos no processo anexado e que </a:t>
            </a:r>
            <a:r>
              <a:rPr kumimoji="0" lang="pt-BR" altLang="pt-BR" b="1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somente o administrador </a:t>
            </a: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do sistema poderá </a:t>
            </a:r>
            <a:r>
              <a:rPr kumimoji="0" lang="pt-BR" altLang="pt-BR" b="0" i="0" u="sng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cancelar a operação</a:t>
            </a: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. Portanto, se o usuário tiver certeza da necessidade de anexação do processo, deverá clicar em </a:t>
            </a:r>
            <a:r>
              <a:rPr kumimoji="0" lang="pt-BR" altLang="pt-BR" b="1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OK</a:t>
            </a: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 para continuar.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0CAB5774-DD6D-4F48-A352-4AE1CE8E0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17" y="2592579"/>
            <a:ext cx="10944366" cy="281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0018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ANEXAR PROCESSO EM OUTRO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400" y="-385887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FAC614EA-C813-4D24-B8FF-E6031C630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40" y="1030799"/>
            <a:ext cx="1123551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lang="pt-BR" altLang="pt-BR">
                <a:solidFill>
                  <a:srgbClr val="274B6F"/>
                </a:solidFill>
              </a:rPr>
              <a:t>A</a:t>
            </a:r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 tela Anexação de Processos listará o processo anexado, com o nome do usuário e da unidade que efetuou a anexação, bem como com a data e a hora da anexação.</a:t>
            </a:r>
          </a:p>
          <a:p>
            <a:pPr lvl="0" algn="just"/>
            <a:endParaRPr kumimoji="0" lang="pt-BR" altLang="pt-BR" b="0" i="0" u="none" strike="noStrike" cap="none" normalizeH="0" baseline="0">
              <a:ln>
                <a:noFill/>
              </a:ln>
              <a:solidFill>
                <a:srgbClr val="274B6F"/>
              </a:solidFill>
              <a:effectLst/>
              <a:latin typeface="Arial" panose="020B0604020202020204" pitchFamily="34" charset="0"/>
            </a:endParaRPr>
          </a:p>
          <a:p>
            <a:pPr lvl="0" algn="just"/>
            <a:r>
              <a:rPr kumimoji="0" lang="pt-BR" altLang="pt-BR" b="0" i="0" u="none" strike="noStrike" cap="none" normalizeH="0" baseline="0">
                <a:ln>
                  <a:noFill/>
                </a:ln>
                <a:solidFill>
                  <a:srgbClr val="274B6F"/>
                </a:solidFill>
                <a:effectLst/>
                <a:latin typeface="Arial" panose="020B0604020202020204" pitchFamily="34" charset="0"/>
              </a:rPr>
              <a:t>Além disso, no lado esquerdo da tela, na Árvore do Processo, o usuário visualizará o processo anexado.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434F0441-8564-48FA-9766-BA34811AF10C}"/>
              </a:ext>
            </a:extLst>
          </p:cNvPr>
          <p:cNvGrpSpPr/>
          <p:nvPr/>
        </p:nvGrpSpPr>
        <p:grpSpPr>
          <a:xfrm>
            <a:off x="413017" y="2476648"/>
            <a:ext cx="11365965" cy="2077199"/>
            <a:chOff x="413017" y="2476648"/>
            <a:chExt cx="11365965" cy="2077199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BF40E066-0CFC-409A-B027-1FEAB1CDD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17" y="2476648"/>
              <a:ext cx="11365965" cy="2077199"/>
            </a:xfrm>
            <a:prstGeom prst="rect">
              <a:avLst/>
            </a:prstGeom>
          </p:spPr>
        </p:pic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495ED0A0-6362-4491-ACEC-A606D1DC4D77}"/>
                </a:ext>
              </a:extLst>
            </p:cNvPr>
            <p:cNvSpPr/>
            <p:nvPr/>
          </p:nvSpPr>
          <p:spPr>
            <a:xfrm>
              <a:off x="3013023" y="3627620"/>
              <a:ext cx="8765959" cy="779488"/>
            </a:xfrm>
            <a:prstGeom prst="rect">
              <a:avLst/>
            </a:prstGeom>
            <a:noFill/>
            <a:ln w="28575">
              <a:solidFill>
                <a:srgbClr val="86CE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ED82AA63-C20A-4DE5-8FF7-1164EC8E02F5}"/>
                </a:ext>
              </a:extLst>
            </p:cNvPr>
            <p:cNvSpPr/>
            <p:nvPr/>
          </p:nvSpPr>
          <p:spPr>
            <a:xfrm>
              <a:off x="717423" y="3835723"/>
              <a:ext cx="1991194" cy="258103"/>
            </a:xfrm>
            <a:prstGeom prst="rect">
              <a:avLst/>
            </a:prstGeom>
            <a:noFill/>
            <a:ln w="28575">
              <a:solidFill>
                <a:srgbClr val="86CE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78907120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ANEXAR PROCESSO EM OUTRO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925" y="-37636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FAC614EA-C813-4D24-B8FF-E6031C630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40" y="1007994"/>
            <a:ext cx="112355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lang="pt-BR" altLang="pt-BR">
                <a:solidFill>
                  <a:srgbClr val="274B6F"/>
                </a:solidFill>
              </a:rPr>
              <a:t>Para visualizar o conteúdo do processo anexado, clique sobre seu número na Árvore do Processo e, em seguida, no link disponível na informação que aparecerá na tela.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64C1E8B-86C8-4446-A182-40F74758BF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42"/>
          <a:stretch/>
        </p:blipFill>
        <p:spPr>
          <a:xfrm>
            <a:off x="3018995" y="1859764"/>
            <a:ext cx="6154009" cy="1901390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37CAAA4D-C44B-4FD0-B934-05F4B4C94D39}"/>
              </a:ext>
            </a:extLst>
          </p:cNvPr>
          <p:cNvSpPr/>
          <p:nvPr/>
        </p:nvSpPr>
        <p:spPr>
          <a:xfrm>
            <a:off x="5963980" y="2506008"/>
            <a:ext cx="3015128" cy="267172"/>
          </a:xfrm>
          <a:prstGeom prst="rect">
            <a:avLst/>
          </a:prstGeom>
          <a:noFill/>
          <a:ln w="28575">
            <a:solidFill>
              <a:srgbClr val="86C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20B7BFD1-F84C-4C76-B205-0993E04FD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282" y="4778364"/>
            <a:ext cx="8297433" cy="933580"/>
          </a:xfrm>
          <a:prstGeom prst="rect">
            <a:avLst/>
          </a:prstGeom>
        </p:spPr>
      </p:pic>
      <p:sp>
        <p:nvSpPr>
          <p:cNvPr id="17" name="Rectangle 2">
            <a:extLst>
              <a:ext uri="{FF2B5EF4-FFF2-40B4-BE49-F238E27FC236}">
                <a16:creationId xmlns:a16="http://schemas.microsoft.com/office/drawing/2014/main" id="{94F38C64-38AD-41E7-8948-CD5F33CF2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38" y="4084232"/>
            <a:ext cx="112355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lang="pt-BR" altLang="pt-BR">
                <a:solidFill>
                  <a:srgbClr val="274B6F"/>
                </a:solidFill>
              </a:rPr>
              <a:t>O usuário será direcionado para a tela do processo anexado e poderá acessar o conteúdo de seus documentos e suas demais informações.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81AC175-6605-4C3C-A70E-27E73D4A3725}"/>
              </a:ext>
            </a:extLst>
          </p:cNvPr>
          <p:cNvSpPr/>
          <p:nvPr/>
        </p:nvSpPr>
        <p:spPr>
          <a:xfrm>
            <a:off x="4902176" y="5445274"/>
            <a:ext cx="3732157" cy="266670"/>
          </a:xfrm>
          <a:prstGeom prst="rect">
            <a:avLst/>
          </a:prstGeom>
          <a:noFill/>
          <a:ln w="28575">
            <a:solidFill>
              <a:srgbClr val="86C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869027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ANEXAR PROCESSO EM OUTRO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400" y="-37636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FAC614EA-C813-4D24-B8FF-E6031C630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40" y="1099851"/>
            <a:ext cx="11235519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lang="pt-BR" altLang="pt-BR">
                <a:solidFill>
                  <a:srgbClr val="274B6F"/>
                </a:solidFill>
              </a:rPr>
              <a:t>Ao efetuar essa operação, o processo anexado perde sua independência e passa a compor a Árvore do Processo principal.</a:t>
            </a:r>
          </a:p>
          <a:p>
            <a:pPr lvl="0" algn="just"/>
            <a:endParaRPr lang="pt-BR" altLang="pt-BR">
              <a:solidFill>
                <a:srgbClr val="274B6F"/>
              </a:solidFill>
            </a:endParaRPr>
          </a:p>
          <a:p>
            <a:pPr lvl="0" algn="just"/>
            <a:r>
              <a:rPr lang="pt-BR" altLang="pt-BR" b="1">
                <a:solidFill>
                  <a:srgbClr val="274B6F"/>
                </a:solidFill>
              </a:rPr>
              <a:t>REGRAS PARA ANEXAÇÃO:</a:t>
            </a:r>
          </a:p>
          <a:p>
            <a:pPr lvl="0" algn="just"/>
            <a:endParaRPr lang="pt-BR" altLang="pt-BR">
              <a:solidFill>
                <a:srgbClr val="274B6F"/>
              </a:solidFill>
            </a:endParaRPr>
          </a:p>
          <a:p>
            <a:pPr lvl="0" algn="just"/>
            <a:r>
              <a:rPr lang="pt-BR" altLang="pt-BR" b="1">
                <a:solidFill>
                  <a:srgbClr val="274B6F"/>
                </a:solidFill>
              </a:rPr>
              <a:t>1. </a:t>
            </a:r>
            <a:r>
              <a:rPr lang="pt-BR" altLang="pt-BR">
                <a:solidFill>
                  <a:srgbClr val="274B6F"/>
                </a:solidFill>
              </a:rPr>
              <a:t>O processo deve estar aberto apenas na unidade que efetuará a ação; </a:t>
            </a:r>
          </a:p>
          <a:p>
            <a:pPr lvl="0" algn="just"/>
            <a:r>
              <a:rPr lang="pt-BR" altLang="pt-BR" b="1">
                <a:solidFill>
                  <a:srgbClr val="274B6F"/>
                </a:solidFill>
              </a:rPr>
              <a:t>2. </a:t>
            </a:r>
            <a:r>
              <a:rPr lang="pt-BR" altLang="pt-BR">
                <a:solidFill>
                  <a:srgbClr val="274B6F"/>
                </a:solidFill>
              </a:rPr>
              <a:t>O processo a ser anexado não pode ter processos anexos a ele; </a:t>
            </a:r>
          </a:p>
          <a:p>
            <a:pPr lvl="0" algn="just"/>
            <a:r>
              <a:rPr lang="pt-BR" altLang="pt-BR" b="1">
                <a:solidFill>
                  <a:srgbClr val="274B6F"/>
                </a:solidFill>
              </a:rPr>
              <a:t>3. </a:t>
            </a:r>
            <a:r>
              <a:rPr lang="pt-BR" altLang="pt-BR">
                <a:solidFill>
                  <a:srgbClr val="274B6F"/>
                </a:solidFill>
              </a:rPr>
              <a:t>Os processos envolvidos na operação não podem ser sigilosos; </a:t>
            </a:r>
          </a:p>
          <a:p>
            <a:pPr lvl="0" algn="just"/>
            <a:r>
              <a:rPr lang="pt-BR" altLang="pt-BR" b="1">
                <a:solidFill>
                  <a:srgbClr val="274B6F"/>
                </a:solidFill>
              </a:rPr>
              <a:t>4. </a:t>
            </a:r>
            <a:r>
              <a:rPr lang="pt-BR" altLang="pt-BR">
                <a:solidFill>
                  <a:srgbClr val="274B6F"/>
                </a:solidFill>
              </a:rPr>
              <a:t>O processo a ser anexado precisa conter documentos; </a:t>
            </a:r>
          </a:p>
          <a:p>
            <a:pPr lvl="0" algn="just"/>
            <a:r>
              <a:rPr lang="pt-BR" altLang="pt-BR" b="1">
                <a:solidFill>
                  <a:srgbClr val="274B6F"/>
                </a:solidFill>
              </a:rPr>
              <a:t>5. </a:t>
            </a:r>
            <a:r>
              <a:rPr lang="pt-BR" altLang="pt-BR">
                <a:solidFill>
                  <a:srgbClr val="274B6F"/>
                </a:solidFill>
              </a:rPr>
              <a:t>Não é possível anexar um processo a dois processos diferentes.</a:t>
            </a:r>
          </a:p>
          <a:p>
            <a:pPr lvl="0" algn="just"/>
            <a:endParaRPr lang="pt-BR" altLang="pt-BR">
              <a:solidFill>
                <a:srgbClr val="274B6F"/>
              </a:solidFill>
            </a:endParaRPr>
          </a:p>
          <a:p>
            <a:pPr lvl="0" algn="just"/>
            <a:r>
              <a:rPr lang="pt-BR" altLang="pt-BR">
                <a:solidFill>
                  <a:srgbClr val="274B6F"/>
                </a:solidFill>
              </a:rPr>
              <a:t>Os relacionamentos do processo anexado são mantidos após a anexação.</a:t>
            </a:r>
          </a:p>
          <a:p>
            <a:pPr lvl="0" algn="just"/>
            <a:endParaRPr lang="pt-BR" altLang="pt-BR">
              <a:solidFill>
                <a:srgbClr val="274B6F"/>
              </a:solidFill>
            </a:endParaRPr>
          </a:p>
          <a:p>
            <a:pPr lvl="0" algn="just"/>
            <a:r>
              <a:rPr lang="pt-BR" altLang="pt-BR">
                <a:solidFill>
                  <a:srgbClr val="274B6F"/>
                </a:solidFill>
              </a:rPr>
              <a:t>Caso o processo a ser anexado seja Restrito, esse nível de acesso será estendido ao processo principal.</a:t>
            </a:r>
          </a:p>
        </p:txBody>
      </p:sp>
    </p:spTree>
    <p:extLst>
      <p:ext uri="{BB962C8B-B14F-4D97-AF65-F5344CB8AC3E}">
        <p14:creationId xmlns:p14="http://schemas.microsoft.com/office/powerpoint/2010/main" val="384221036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CONCLUIR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925" y="-37636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FAC614EA-C813-4D24-B8FF-E6031C630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40" y="902578"/>
            <a:ext cx="1123551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lang="pt-BR" altLang="pt-BR">
                <a:solidFill>
                  <a:srgbClr val="274B6F"/>
                </a:solidFill>
              </a:rPr>
              <a:t>Recurso utilizado para concluir o processo quando não há mais nenhuma ação a ser executada pela unidade. Ou quando o processo alcançou seu objetivo, nesse caso, antes de concluir efetivamente o processo na unidade, faz-se necessário a inclusão do </a:t>
            </a:r>
            <a:r>
              <a:rPr lang="pt-BR" altLang="pt-BR" b="1">
                <a:solidFill>
                  <a:srgbClr val="274B6F"/>
                </a:solidFill>
              </a:rPr>
              <a:t>Termo de Encerramento de Processo</a:t>
            </a:r>
            <a:r>
              <a:rPr lang="pt-BR" altLang="pt-BR">
                <a:solidFill>
                  <a:srgbClr val="274B6F"/>
                </a:solidFill>
              </a:rPr>
              <a:t>, informando as razões do encerramento.</a:t>
            </a:r>
          </a:p>
          <a:p>
            <a:pPr lvl="0" algn="just"/>
            <a:endParaRPr lang="pt-BR" altLang="pt-BR">
              <a:solidFill>
                <a:srgbClr val="274B6F"/>
              </a:solidFill>
            </a:endParaRPr>
          </a:p>
          <a:p>
            <a:pPr lvl="0" algn="just"/>
            <a:r>
              <a:rPr lang="pt-BR" altLang="pt-BR">
                <a:solidFill>
                  <a:srgbClr val="274B6F"/>
                </a:solidFill>
              </a:rPr>
              <a:t>O ícone 'Concluir Processo’         , estará disponível na Barra de Ícones do processo e do documento.</a:t>
            </a: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68B03717-9B2A-4842-B8DF-C8D55DB3E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64" y="2350465"/>
            <a:ext cx="333733" cy="28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>
            <a:extLst>
              <a:ext uri="{FF2B5EF4-FFF2-40B4-BE49-F238E27FC236}">
                <a16:creationId xmlns:a16="http://schemas.microsoft.com/office/drawing/2014/main" id="{A954376D-47BC-4F2A-9A32-BDB78211F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5" y="902578"/>
            <a:ext cx="477890" cy="411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AEDECA00-DF65-44D0-80DB-965C9912A510}"/>
              </a:ext>
            </a:extLst>
          </p:cNvPr>
          <p:cNvGrpSpPr/>
          <p:nvPr/>
        </p:nvGrpSpPr>
        <p:grpSpPr>
          <a:xfrm>
            <a:off x="913677" y="2752630"/>
            <a:ext cx="10364646" cy="1562023"/>
            <a:chOff x="913677" y="2752630"/>
            <a:chExt cx="10364646" cy="1545609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204D1712-BC8D-43B1-8D48-901FC52E2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3677" y="2752630"/>
              <a:ext cx="10364646" cy="1352739"/>
            </a:xfrm>
            <a:prstGeom prst="rect">
              <a:avLst/>
            </a:prstGeom>
          </p:spPr>
        </p:pic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06A8CAF7-8610-4B8C-9D4A-357AE4E8CC15}"/>
                </a:ext>
              </a:extLst>
            </p:cNvPr>
            <p:cNvSpPr/>
            <p:nvPr/>
          </p:nvSpPr>
          <p:spPr>
            <a:xfrm>
              <a:off x="4854709" y="3249879"/>
              <a:ext cx="451810" cy="554740"/>
            </a:xfrm>
            <a:prstGeom prst="rect">
              <a:avLst/>
            </a:prstGeom>
            <a:noFill/>
            <a:ln w="28575">
              <a:solidFill>
                <a:srgbClr val="274B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2" name="Conector de Seta Reta 11">
              <a:extLst>
                <a:ext uri="{FF2B5EF4-FFF2-40B4-BE49-F238E27FC236}">
                  <a16:creationId xmlns:a16="http://schemas.microsoft.com/office/drawing/2014/main" id="{C6290869-D75C-4CE2-90EC-77A633E6C0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72877" y="3912499"/>
              <a:ext cx="0" cy="385740"/>
            </a:xfrm>
            <a:prstGeom prst="straightConnector1">
              <a:avLst/>
            </a:prstGeom>
            <a:ln w="28575">
              <a:solidFill>
                <a:srgbClr val="91BB2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4502977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CONCLUIR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400" y="-37636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FAC614EA-C813-4D24-B8FF-E6031C630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789" y="928610"/>
            <a:ext cx="11235519" cy="3831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>
              <a:lnSpc>
                <a:spcPct val="150000"/>
              </a:lnSpc>
            </a:pPr>
            <a:r>
              <a:rPr lang="pt-BR" altLang="pt-BR">
                <a:solidFill>
                  <a:srgbClr val="274B6F"/>
                </a:solidFill>
              </a:rPr>
              <a:t>A ação "Concluir processo"       tem as seguintes características:</a:t>
            </a:r>
          </a:p>
          <a:p>
            <a:pPr lvl="0" algn="just"/>
            <a:endParaRPr lang="pt-BR" altLang="pt-BR">
              <a:solidFill>
                <a:srgbClr val="274B6F"/>
              </a:solidFill>
            </a:endParaRPr>
          </a:p>
          <a:p>
            <a:pPr lvl="0" algn="just"/>
            <a:r>
              <a:rPr lang="pt-BR" altLang="pt-BR" b="1">
                <a:solidFill>
                  <a:srgbClr val="274B6F"/>
                </a:solidFill>
              </a:rPr>
              <a:t>1. </a:t>
            </a:r>
            <a:r>
              <a:rPr lang="pt-BR" altLang="pt-BR">
                <a:solidFill>
                  <a:srgbClr val="274B6F"/>
                </a:solidFill>
              </a:rPr>
              <a:t>É uma ação temporária, não encerra o processo definitivamente</a:t>
            </a:r>
          </a:p>
          <a:p>
            <a:pPr lvl="0" algn="just"/>
            <a:r>
              <a:rPr lang="pt-BR" altLang="pt-BR" b="1">
                <a:solidFill>
                  <a:srgbClr val="274B6F"/>
                </a:solidFill>
              </a:rPr>
              <a:t>2. </a:t>
            </a:r>
            <a:r>
              <a:rPr lang="pt-BR" altLang="pt-BR">
                <a:solidFill>
                  <a:srgbClr val="274B6F"/>
                </a:solidFill>
              </a:rPr>
              <a:t>O processo pode ser facilmente reaberto, usando-se a ação </a:t>
            </a:r>
            <a:r>
              <a:rPr lang="pt-BR" altLang="pt-BR" b="1">
                <a:solidFill>
                  <a:srgbClr val="274B6F"/>
                </a:solidFill>
              </a:rPr>
              <a:t>"Reabrir Processo"</a:t>
            </a:r>
          </a:p>
          <a:p>
            <a:pPr lvl="0" algn="just"/>
            <a:r>
              <a:rPr lang="pt-BR" altLang="pt-BR" b="1">
                <a:solidFill>
                  <a:srgbClr val="274B6F"/>
                </a:solidFill>
              </a:rPr>
              <a:t>3. </a:t>
            </a:r>
            <a:r>
              <a:rPr lang="pt-BR" altLang="pt-BR">
                <a:solidFill>
                  <a:srgbClr val="274B6F"/>
                </a:solidFill>
              </a:rPr>
              <a:t>A conclusão do processo só funciona na sua unidade</a:t>
            </a:r>
          </a:p>
          <a:p>
            <a:pPr lvl="0" algn="just"/>
            <a:r>
              <a:rPr lang="pt-BR" altLang="pt-BR" b="1">
                <a:solidFill>
                  <a:srgbClr val="274B6F"/>
                </a:solidFill>
              </a:rPr>
              <a:t>4. </a:t>
            </a:r>
            <a:r>
              <a:rPr lang="pt-BR" altLang="pt-BR">
                <a:solidFill>
                  <a:srgbClr val="274B6F"/>
                </a:solidFill>
              </a:rPr>
              <a:t>Quando o processo é concluído na sua unidade, continua aberto nas outras unidades</a:t>
            </a:r>
          </a:p>
          <a:p>
            <a:pPr lvl="0" algn="just"/>
            <a:r>
              <a:rPr lang="pt-BR" altLang="pt-BR" b="1">
                <a:solidFill>
                  <a:srgbClr val="274B6F"/>
                </a:solidFill>
              </a:rPr>
              <a:t>5. </a:t>
            </a:r>
            <a:r>
              <a:rPr lang="pt-BR" altLang="pt-BR">
                <a:solidFill>
                  <a:srgbClr val="274B6F"/>
                </a:solidFill>
              </a:rPr>
              <a:t>Ao concluir o processo, a duração não é mais contabilizada na sua unidade, mas continua sendo contabilizada nas unidades onde se encontra aberto</a:t>
            </a:r>
          </a:p>
          <a:p>
            <a:pPr lvl="0" algn="just"/>
            <a:r>
              <a:rPr lang="pt-BR" altLang="pt-BR" b="1">
                <a:solidFill>
                  <a:srgbClr val="274B6F"/>
                </a:solidFill>
              </a:rPr>
              <a:t>6. </a:t>
            </a:r>
            <a:r>
              <a:rPr lang="pt-BR" altLang="pt-BR">
                <a:solidFill>
                  <a:srgbClr val="274B6F"/>
                </a:solidFill>
              </a:rPr>
              <a:t>Para encontrar novamente um processo que foi concluído, basta usar o menu </a:t>
            </a:r>
            <a:r>
              <a:rPr lang="pt-BR" altLang="pt-BR" b="1">
                <a:solidFill>
                  <a:srgbClr val="274B6F"/>
                </a:solidFill>
              </a:rPr>
              <a:t>"Pesquisa" </a:t>
            </a:r>
            <a:r>
              <a:rPr lang="pt-BR" altLang="pt-BR">
                <a:solidFill>
                  <a:srgbClr val="274B6F"/>
                </a:solidFill>
              </a:rPr>
              <a:t>e preencher os campos de busca com os metadados do processo desejado</a:t>
            </a:r>
          </a:p>
          <a:p>
            <a:pPr lvl="0" algn="just"/>
            <a:r>
              <a:rPr lang="pt-BR" altLang="pt-BR" b="1">
                <a:solidFill>
                  <a:srgbClr val="274B6F"/>
                </a:solidFill>
              </a:rPr>
              <a:t>7. </a:t>
            </a:r>
            <a:r>
              <a:rPr lang="pt-BR" altLang="pt-BR">
                <a:solidFill>
                  <a:srgbClr val="274B6F"/>
                </a:solidFill>
              </a:rPr>
              <a:t>Em alguns casos, pode ocorrer de você não conseguir reabrir o processo que se encontra aberto em outra unidade; nesse caso, basta ligar para a outra unidade e solicitar que enviem o processo para a sua unidade, mantendo lá aberto.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0721376-774D-46B5-87A7-C824E5BC7D37}"/>
              </a:ext>
            </a:extLst>
          </p:cNvPr>
          <p:cNvSpPr txBox="1"/>
          <p:nvPr/>
        </p:nvSpPr>
        <p:spPr>
          <a:xfrm>
            <a:off x="324788" y="5084323"/>
            <a:ext cx="112355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alt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OBSERVAÇÃO: </a:t>
            </a:r>
            <a:r>
              <a:rPr lang="pt-BR" alt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fins de estatística, o tempo em que o processo permanecer aberto desnecessariamente na unidade será computado como se ele estivesse em andamento. </a:t>
            </a: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4F1EFA80-CDE7-410B-B9CE-A6266E55D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417" y="1903830"/>
            <a:ext cx="403407" cy="31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>
            <a:extLst>
              <a:ext uri="{FF2B5EF4-FFF2-40B4-BE49-F238E27FC236}">
                <a16:creationId xmlns:a16="http://schemas.microsoft.com/office/drawing/2014/main" id="{913B15CE-4FCE-4B59-94F0-A02483BD0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1060480"/>
            <a:ext cx="382951" cy="33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44544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REABRIR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925" y="-37636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FAC614EA-C813-4D24-B8FF-E6031C630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40" y="894973"/>
            <a:ext cx="11235519" cy="2534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>
              <a:lnSpc>
                <a:spcPct val="150000"/>
              </a:lnSpc>
            </a:pPr>
            <a:r>
              <a:rPr lang="pt-BR" altLang="pt-BR">
                <a:solidFill>
                  <a:srgbClr val="274B6F"/>
                </a:solidFill>
              </a:rPr>
              <a:t>O SEI permite que o usuário reabra a qualquer momento e em caso de necessidade um processo concluído desde que já tenha tramitado na sua unidade. Nesse caso, ao acessar o processo, o sistema apresentará o ícone “Reabrir processo”</a:t>
            </a:r>
          </a:p>
          <a:p>
            <a:pPr lvl="0" algn="just">
              <a:lnSpc>
                <a:spcPct val="150000"/>
              </a:lnSpc>
            </a:pPr>
            <a:r>
              <a:rPr lang="pt-BR" altLang="pt-BR">
                <a:solidFill>
                  <a:srgbClr val="274B6F"/>
                </a:solidFill>
              </a:rPr>
              <a:t>1º - Para reabrir um processo, localize-o por meio da pesquisa ou nas estatísticas da unidade.</a:t>
            </a:r>
          </a:p>
          <a:p>
            <a:pPr lvl="0" algn="just">
              <a:lnSpc>
                <a:spcPct val="150000"/>
              </a:lnSpc>
            </a:pPr>
            <a:r>
              <a:rPr lang="pt-BR" altLang="pt-BR">
                <a:solidFill>
                  <a:srgbClr val="274B6F"/>
                </a:solidFill>
              </a:rPr>
              <a:t>2º - Acesse o processo desejado.</a:t>
            </a:r>
          </a:p>
          <a:p>
            <a:pPr lvl="0" algn="just">
              <a:lnSpc>
                <a:spcPct val="150000"/>
              </a:lnSpc>
            </a:pPr>
            <a:r>
              <a:rPr lang="pt-BR" altLang="pt-BR">
                <a:solidFill>
                  <a:srgbClr val="274B6F"/>
                </a:solidFill>
              </a:rPr>
              <a:t>3º - Clique no ícone “Reabrir Processo”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0721376-774D-46B5-87A7-C824E5BC7D37}"/>
              </a:ext>
            </a:extLst>
          </p:cNvPr>
          <p:cNvSpPr txBox="1"/>
          <p:nvPr/>
        </p:nvSpPr>
        <p:spPr>
          <a:xfrm>
            <a:off x="276536" y="4371230"/>
            <a:ext cx="114372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alt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OBSERVAÇÃO: </a:t>
            </a:r>
            <a:r>
              <a:rPr lang="pt-BR" alt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sistema automaticamente atribui o processo reaberto para o usuário que efetuou a operação.</a:t>
            </a: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4F1EFA80-CDE7-410B-B9CE-A6266E55D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83" y="970465"/>
            <a:ext cx="403407" cy="31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D25AC39-8182-4C1A-B35D-C592065C9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4698" y="3508899"/>
            <a:ext cx="8935697" cy="619211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C2AD1657-2CAA-428C-9EE9-5BED9085FC2B}"/>
              </a:ext>
            </a:extLst>
          </p:cNvPr>
          <p:cNvSpPr/>
          <p:nvPr/>
        </p:nvSpPr>
        <p:spPr>
          <a:xfrm>
            <a:off x="7193174" y="3603221"/>
            <a:ext cx="451810" cy="478584"/>
          </a:xfrm>
          <a:prstGeom prst="rect">
            <a:avLst/>
          </a:prstGeom>
          <a:noFill/>
          <a:ln w="28575"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F005CA97-9B5B-499F-9ADE-824F85FDC549}"/>
              </a:ext>
            </a:extLst>
          </p:cNvPr>
          <p:cNvCxnSpPr>
            <a:cxnSpLocks/>
          </p:cNvCxnSpPr>
          <p:nvPr/>
        </p:nvCxnSpPr>
        <p:spPr>
          <a:xfrm>
            <a:off x="7419079" y="3188783"/>
            <a:ext cx="8789" cy="273811"/>
          </a:xfrm>
          <a:prstGeom prst="straightConnector1">
            <a:avLst/>
          </a:prstGeom>
          <a:ln w="28575">
            <a:solidFill>
              <a:srgbClr val="91BB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AADD6E3-9416-4782-A8E6-E43EF8B72C3D}"/>
              </a:ext>
            </a:extLst>
          </p:cNvPr>
          <p:cNvSpPr txBox="1"/>
          <p:nvPr/>
        </p:nvSpPr>
        <p:spPr>
          <a:xfrm>
            <a:off x="324786" y="5263046"/>
            <a:ext cx="113889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alt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DICAS: </a:t>
            </a:r>
            <a:r>
              <a:rPr lang="pt-BR" alt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Sugere-se a utilização do menu lateral “Estatísticas &gt; Unidade” para recuperar processos em que a unidade atuou em determinado período. Talvez seja a forma mais fácil de localizar processos que o usuário tenha concluído recentemente.</a:t>
            </a:r>
          </a:p>
        </p:txBody>
      </p:sp>
    </p:spTree>
    <p:extLst>
      <p:ext uri="{BB962C8B-B14F-4D97-AF65-F5344CB8AC3E}">
        <p14:creationId xmlns:p14="http://schemas.microsoft.com/office/powerpoint/2010/main" val="34679565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903705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REABERTURA PROGRAMADA DE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364" y="-892377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9013733" y="403834"/>
            <a:ext cx="2908573" cy="646331"/>
          </a:xfrm>
          <a:prstGeom prst="rect">
            <a:avLst/>
          </a:prstGeom>
          <a:solidFill>
            <a:srgbClr val="86CE37"/>
          </a:solidFill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>
                <a:solidFill>
                  <a:srgbClr val="274B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NOVIDADES 4.1</a:t>
            </a:r>
          </a:p>
        </p:txBody>
      </p:sp>
      <p:sp>
        <p:nvSpPr>
          <p:cNvPr id="7" name="Retângulo 6"/>
          <p:cNvSpPr/>
          <p:nvPr/>
        </p:nvSpPr>
        <p:spPr>
          <a:xfrm>
            <a:off x="449177" y="1050165"/>
            <a:ext cx="114731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>
                <a:solidFill>
                  <a:srgbClr val="274B6F"/>
                </a:solidFill>
              </a:rPr>
              <a:t>A partir de agora será possível agendar a reabertura do processos na unidade ao concluir ou enviar o processo para outra(s) unidade(s). Esta funcionalidade é especialmente útil, pois evita que os processos permaneçam abertos por longos períodos enquanto aguardam providências futuras, possibilitando uma gestão mais eficiente e organizada do fluxo de trabalho.</a:t>
            </a:r>
          </a:p>
        </p:txBody>
      </p:sp>
      <p:pic>
        <p:nvPicPr>
          <p:cNvPr id="6146" name="Picture 2" descr="Figura 6.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611" y="3912370"/>
            <a:ext cx="5876257" cy="80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ângulo 17"/>
          <p:cNvSpPr/>
          <p:nvPr/>
        </p:nvSpPr>
        <p:spPr>
          <a:xfrm>
            <a:off x="359436" y="4713561"/>
            <a:ext cx="114731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>
                <a:solidFill>
                  <a:srgbClr val="274B6F"/>
                </a:solidFill>
              </a:rPr>
              <a:t>Na tela de 'Controle de Processos‘ os processos que forem programados, serão reabertos e estarão com destaque para processo pendente de recebimento , indicado com um ícone de reabertura programada.</a:t>
            </a:r>
          </a:p>
        </p:txBody>
      </p:sp>
    </p:spTree>
    <p:extLst>
      <p:ext uri="{BB962C8B-B14F-4D97-AF65-F5344CB8AC3E}">
        <p14:creationId xmlns:p14="http://schemas.microsoft.com/office/powerpoint/2010/main" val="112508471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106412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REABERTURA PROGRAMADA DE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364" y="-892377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359436" y="3644081"/>
            <a:ext cx="114731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br>
              <a:rPr lang="pt-BR" sz="2400">
                <a:solidFill>
                  <a:srgbClr val="274B6F"/>
                </a:solidFill>
              </a:rPr>
            </a:br>
            <a:endParaRPr lang="pt-BR" sz="2400">
              <a:solidFill>
                <a:srgbClr val="274B6F"/>
              </a:solidFill>
            </a:endParaRPr>
          </a:p>
        </p:txBody>
      </p:sp>
      <p:pic>
        <p:nvPicPr>
          <p:cNvPr id="3074" name="Picture 2" descr="Figura 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579" y="1049304"/>
            <a:ext cx="6432884" cy="518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FAC614EA-C813-4D24-B8FF-E6031C630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787" y="321022"/>
            <a:ext cx="1123551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>
              <a:lnSpc>
                <a:spcPct val="150000"/>
              </a:lnSpc>
            </a:pPr>
            <a:r>
              <a:rPr lang="pt-BR" altLang="pt-BR" b="1">
                <a:solidFill>
                  <a:srgbClr val="274B6F"/>
                </a:solidFill>
                <a:latin typeface="+mn-lt"/>
              </a:rPr>
              <a:t>Tela de Envio de Processos:</a:t>
            </a:r>
          </a:p>
        </p:txBody>
      </p:sp>
      <p:sp>
        <p:nvSpPr>
          <p:cNvPr id="3" name="AutoShape 4" descr="Reabertura Programada do Process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262" y="347174"/>
            <a:ext cx="455525" cy="45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70295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106412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REABERTURA PROGRAMADA DE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364" y="-892377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359436" y="3644081"/>
            <a:ext cx="114731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br>
              <a:rPr lang="pt-BR" sz="2400">
                <a:solidFill>
                  <a:srgbClr val="274B6F"/>
                </a:solidFill>
              </a:rPr>
            </a:br>
            <a:endParaRPr lang="pt-BR" sz="2400">
              <a:solidFill>
                <a:srgbClr val="274B6F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FAC614EA-C813-4D24-B8FF-E6031C630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787" y="342502"/>
            <a:ext cx="11235519" cy="46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>
              <a:lnSpc>
                <a:spcPct val="150000"/>
              </a:lnSpc>
            </a:pPr>
            <a:r>
              <a:rPr lang="pt-BR" altLang="pt-BR" b="1">
                <a:solidFill>
                  <a:srgbClr val="274B6F"/>
                </a:solidFill>
                <a:latin typeface="+mn-lt"/>
              </a:rPr>
              <a:t>Tela de Conclusão de Processos:</a:t>
            </a:r>
          </a:p>
        </p:txBody>
      </p:sp>
      <p:sp>
        <p:nvSpPr>
          <p:cNvPr id="3" name="AutoShape 4" descr="Reabertura Programada do Process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62" y="347174"/>
            <a:ext cx="455525" cy="455525"/>
          </a:xfrm>
          <a:prstGeom prst="rect">
            <a:avLst/>
          </a:prstGeom>
        </p:spPr>
      </p:pic>
      <p:pic>
        <p:nvPicPr>
          <p:cNvPr id="5122" name="Picture 2" descr="Conclusão Process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87" y="1268517"/>
            <a:ext cx="7667625" cy="32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62993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106412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REABERTURA PROGRAMADA DE PROCESSO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364" y="-892377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359436" y="3644081"/>
            <a:ext cx="114731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br>
              <a:rPr lang="pt-BR" sz="2400">
                <a:solidFill>
                  <a:srgbClr val="274B6F"/>
                </a:solidFill>
              </a:rPr>
            </a:br>
            <a:endParaRPr lang="pt-BR" sz="2400">
              <a:solidFill>
                <a:srgbClr val="274B6F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FAC614EA-C813-4D24-B8FF-E6031C630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787" y="316816"/>
            <a:ext cx="11235519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>
              <a:lnSpc>
                <a:spcPct val="150000"/>
              </a:lnSpc>
            </a:pPr>
            <a:r>
              <a:rPr lang="pt-BR" altLang="pt-BR">
                <a:solidFill>
                  <a:srgbClr val="274B6F"/>
                </a:solidFill>
                <a:latin typeface="+mn-lt"/>
              </a:rPr>
              <a:t>A pesquisa e o acompanhamento dos processos com reabertura programadas da unidade são realizadas pelo menu lateral </a:t>
            </a:r>
            <a:r>
              <a:rPr lang="pt-BR" altLang="pt-BR" b="1">
                <a:solidFill>
                  <a:srgbClr val="274B6F"/>
                </a:solidFill>
                <a:latin typeface="+mn-lt"/>
              </a:rPr>
              <a:t>“Reabertura Programada”. </a:t>
            </a:r>
            <a:r>
              <a:rPr lang="pt-BR" altLang="pt-BR">
                <a:solidFill>
                  <a:srgbClr val="274B6F"/>
                </a:solidFill>
                <a:latin typeface="+mn-lt"/>
              </a:rPr>
              <a:t>Nele é possível consultar as reaberturas agendadas e as que já foram processadas, bastando informar o período de datas desejado. </a:t>
            </a:r>
          </a:p>
        </p:txBody>
      </p:sp>
      <p:sp>
        <p:nvSpPr>
          <p:cNvPr id="3" name="AutoShape 4" descr="Reabertura Programada do Process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62" y="347174"/>
            <a:ext cx="455525" cy="455525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785" y="1994935"/>
            <a:ext cx="9925050" cy="3381375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3047999" y="2690336"/>
            <a:ext cx="8406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>
                <a:solidFill>
                  <a:srgbClr val="202122"/>
                </a:solidFill>
                <a:latin typeface="Arial" panose="020B0604020202020204" pitchFamily="34" charset="0"/>
              </a:rPr>
              <a:t>.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918947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E810B41-9C77-4240-B9F1-5A1534DD5DC9}"/>
              </a:ext>
            </a:extLst>
          </p:cNvPr>
          <p:cNvSpPr/>
          <p:nvPr/>
        </p:nvSpPr>
        <p:spPr>
          <a:xfrm>
            <a:off x="-47558" y="0"/>
            <a:ext cx="12239558" cy="4354285"/>
          </a:xfrm>
          <a:prstGeom prst="rect">
            <a:avLst/>
          </a:prstGeom>
          <a:blipFill dpi="0" rotWithShape="1">
            <a:blip r:embed="rId2">
              <a:alphaModFix amt="2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0" y="3429000"/>
            <a:ext cx="12239558" cy="146594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>
                <a:solidFill>
                  <a:srgbClr val="CEA83C"/>
                </a:solidFill>
              </a:rPr>
              <a:t>MÓDULO 6:</a:t>
            </a:r>
          </a:p>
          <a:p>
            <a:pPr algn="ctr"/>
            <a:r>
              <a:rPr lang="pt-BR" sz="4800" b="1">
                <a:solidFill>
                  <a:srgbClr val="CEA83C"/>
                </a:solidFill>
              </a:rPr>
              <a:t>FERRAMENTAS DE ORGANIZAÇÃO E FLUXO</a:t>
            </a:r>
            <a:endParaRPr lang="pt-BR" sz="5400" b="1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032" y="5863527"/>
            <a:ext cx="2339936" cy="99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6985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MARCADORES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6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642932"/>
            <a:ext cx="11235519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Esse recurso tem por objetivo organizar os processos EXCLUSIVAMENTE na unidade, por meio da atribuição de ícones, com cor e nome próprios.</a:t>
            </a:r>
          </a:p>
          <a:p>
            <a:pPr algn="just"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 Marcadores são criados, gerenciados e adicionados aos processos pela própria unidade, que tem autonomia para definir a cor e a descrição de cada Marcador. Trata-se, portanto, de uma ferramenta de organização interna.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B566C67-5D64-4931-9708-C318818AE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287" y="2336418"/>
            <a:ext cx="1902315" cy="3940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1">
            <a:extLst>
              <a:ext uri="{FF2B5EF4-FFF2-40B4-BE49-F238E27FC236}">
                <a16:creationId xmlns:a16="http://schemas.microsoft.com/office/drawing/2014/main" id="{A54C3BEE-1642-4EEB-BDE4-077E5E4CCB3C}"/>
              </a:ext>
            </a:extLst>
          </p:cNvPr>
          <p:cNvGrpSpPr/>
          <p:nvPr/>
        </p:nvGrpSpPr>
        <p:grpSpPr>
          <a:xfrm>
            <a:off x="8848259" y="4277925"/>
            <a:ext cx="3038942" cy="1890656"/>
            <a:chOff x="7598226" y="3119056"/>
            <a:chExt cx="3592287" cy="2260176"/>
          </a:xfrm>
        </p:grpSpPr>
        <p:grpSp>
          <p:nvGrpSpPr>
            <p:cNvPr id="10" name="Agrupar 8">
              <a:extLst>
                <a:ext uri="{FF2B5EF4-FFF2-40B4-BE49-F238E27FC236}">
                  <a16:creationId xmlns:a16="http://schemas.microsoft.com/office/drawing/2014/main" id="{D2364013-B039-4540-BC2E-D63DB38411A1}"/>
                </a:ext>
              </a:extLst>
            </p:cNvPr>
            <p:cNvGrpSpPr/>
            <p:nvPr/>
          </p:nvGrpSpPr>
          <p:grpSpPr>
            <a:xfrm>
              <a:off x="10167257" y="3119056"/>
              <a:ext cx="1023256" cy="1041650"/>
              <a:chOff x="9405259" y="3087914"/>
              <a:chExt cx="1023256" cy="1041650"/>
            </a:xfrm>
          </p:grpSpPr>
          <p:sp>
            <p:nvSpPr>
              <p:cNvPr id="12" name="Elipse 11">
                <a:extLst>
                  <a:ext uri="{FF2B5EF4-FFF2-40B4-BE49-F238E27FC236}">
                    <a16:creationId xmlns:a16="http://schemas.microsoft.com/office/drawing/2014/main" id="{316FFDE0-5092-4169-ADF9-2A5A3D05CFDC}"/>
                  </a:ext>
                </a:extLst>
              </p:cNvPr>
              <p:cNvSpPr/>
              <p:nvPr/>
            </p:nvSpPr>
            <p:spPr>
              <a:xfrm>
                <a:off x="9405259" y="3087914"/>
                <a:ext cx="1023256" cy="1041650"/>
              </a:xfrm>
              <a:prstGeom prst="ellipse">
                <a:avLst/>
              </a:prstGeom>
              <a:solidFill>
                <a:srgbClr val="274B6F"/>
              </a:solidFill>
              <a:ln>
                <a:solidFill>
                  <a:srgbClr val="274B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4" name="Gráfico 6" descr="Luzes acesas com preenchimento sólido">
                <a:extLst>
                  <a:ext uri="{FF2B5EF4-FFF2-40B4-BE49-F238E27FC236}">
                    <a16:creationId xmlns:a16="http://schemas.microsoft.com/office/drawing/2014/main" id="{2B418202-75A7-479D-B242-43A12814B6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9459687" y="3151539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11" name="Retângulo: Cantos Diagonais Arredondados 9">
              <a:extLst>
                <a:ext uri="{FF2B5EF4-FFF2-40B4-BE49-F238E27FC236}">
                  <a16:creationId xmlns:a16="http://schemas.microsoft.com/office/drawing/2014/main" id="{62E340A0-4EF2-4846-8058-12415065A41B}"/>
                </a:ext>
              </a:extLst>
            </p:cNvPr>
            <p:cNvSpPr/>
            <p:nvPr/>
          </p:nvSpPr>
          <p:spPr>
            <a:xfrm>
              <a:off x="7598226" y="4232604"/>
              <a:ext cx="3592287" cy="1146628"/>
            </a:xfrm>
            <a:prstGeom prst="round2DiagRect">
              <a:avLst/>
            </a:prstGeom>
            <a:solidFill>
              <a:srgbClr val="274B6F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pt-BR" sz="1600" b="1"/>
                <a:t>NOVIDADES 4.1: </a:t>
              </a:r>
              <a:r>
                <a:rPr lang="pt-BR" sz="1600">
                  <a:solidFill>
                    <a:srgbClr val="86CE37"/>
                  </a:solidFill>
                </a:rPr>
                <a:t>Aumento no tamanho do texto de marcadores para até 500 caracteres.</a:t>
              </a: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5138592" y="2478897"/>
            <a:ext cx="5511982" cy="1852251"/>
            <a:chOff x="4971313" y="2515813"/>
            <a:chExt cx="5511982" cy="185225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71313" y="2515813"/>
              <a:ext cx="5511982" cy="1508543"/>
            </a:xfrm>
            <a:prstGeom prst="rect">
              <a:avLst/>
            </a:prstGeom>
          </p:spPr>
        </p:pic>
        <p:sp>
          <p:nvSpPr>
            <p:cNvPr id="16" name="Retângulo 15"/>
            <p:cNvSpPr/>
            <p:nvPr/>
          </p:nvSpPr>
          <p:spPr>
            <a:xfrm>
              <a:off x="8089444" y="3342354"/>
              <a:ext cx="302472" cy="436842"/>
            </a:xfrm>
            <a:prstGeom prst="rect">
              <a:avLst/>
            </a:prstGeom>
            <a:noFill/>
            <a:ln w="28575">
              <a:solidFill>
                <a:srgbClr val="86CE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Retângulo 16"/>
            <p:cNvSpPr/>
            <p:nvPr/>
          </p:nvSpPr>
          <p:spPr>
            <a:xfrm>
              <a:off x="8444391" y="3333808"/>
              <a:ext cx="302472" cy="436842"/>
            </a:xfrm>
            <a:prstGeom prst="rect">
              <a:avLst/>
            </a:prstGeom>
            <a:noFill/>
            <a:ln w="28575">
              <a:solidFill>
                <a:srgbClr val="CEA8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8" name="Conector de Seta Reta 21">
              <a:extLst>
                <a:ext uri="{FF2B5EF4-FFF2-40B4-BE49-F238E27FC236}">
                  <a16:creationId xmlns:a16="http://schemas.microsoft.com/office/drawing/2014/main" id="{1CA4D47A-2093-4AAD-83B5-F2A3F2F57EB3}"/>
                </a:ext>
              </a:extLst>
            </p:cNvPr>
            <p:cNvCxnSpPr>
              <a:cxnSpLocks/>
            </p:cNvCxnSpPr>
            <p:nvPr/>
          </p:nvCxnSpPr>
          <p:spPr>
            <a:xfrm>
              <a:off x="8268441" y="3015172"/>
              <a:ext cx="0" cy="315920"/>
            </a:xfrm>
            <a:prstGeom prst="straightConnector1">
              <a:avLst/>
            </a:prstGeom>
            <a:ln w="28575">
              <a:solidFill>
                <a:srgbClr val="86CE3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73719E8A-65CE-4FF1-92B7-516B87B905B8}"/>
                </a:ext>
              </a:extLst>
            </p:cNvPr>
            <p:cNvSpPr txBox="1"/>
            <p:nvPr/>
          </p:nvSpPr>
          <p:spPr>
            <a:xfrm>
              <a:off x="7587095" y="2744730"/>
              <a:ext cx="1362691" cy="253916"/>
            </a:xfrm>
            <a:prstGeom prst="rect">
              <a:avLst/>
            </a:prstGeom>
            <a:solidFill>
              <a:srgbClr val="86CE37"/>
            </a:solidFill>
            <a:ln>
              <a:solidFill>
                <a:srgbClr val="86CE37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050"/>
                <a:t>Adicionar marcador</a:t>
              </a:r>
            </a:p>
          </p:txBody>
        </p:sp>
        <p:cxnSp>
          <p:nvCxnSpPr>
            <p:cNvPr id="20" name="Conector de Seta Reta 21">
              <a:extLst>
                <a:ext uri="{FF2B5EF4-FFF2-40B4-BE49-F238E27FC236}">
                  <a16:creationId xmlns:a16="http://schemas.microsoft.com/office/drawing/2014/main" id="{1CA4D47A-2093-4AAD-83B5-F2A3F2F57E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07526" y="3798228"/>
              <a:ext cx="0" cy="315920"/>
            </a:xfrm>
            <a:prstGeom prst="straightConnector1">
              <a:avLst/>
            </a:prstGeom>
            <a:ln w="28575">
              <a:solidFill>
                <a:srgbClr val="CEA83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73719E8A-65CE-4FF1-92B7-516B87B905B8}"/>
                </a:ext>
              </a:extLst>
            </p:cNvPr>
            <p:cNvSpPr txBox="1"/>
            <p:nvPr/>
          </p:nvSpPr>
          <p:spPr>
            <a:xfrm>
              <a:off x="7926180" y="4114148"/>
              <a:ext cx="1362691" cy="253916"/>
            </a:xfrm>
            <a:prstGeom prst="rect">
              <a:avLst/>
            </a:prstGeom>
            <a:solidFill>
              <a:srgbClr val="CEA83C"/>
            </a:solidFill>
            <a:ln>
              <a:solidFill>
                <a:srgbClr val="CEA83C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050"/>
                <a:t>remover marcador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35252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FERRAMENTAS DE ORGANIZAÇÃO E FLUXO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258822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782828"/>
            <a:ext cx="11235519" cy="5442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Anotações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Recurso destinado à inclusão de anotações, simples ou com indicação de prioridade, nos processos.</a:t>
            </a:r>
          </a:p>
          <a:p>
            <a:pPr algn="just">
              <a:lnSpc>
                <a:spcPct val="150000"/>
              </a:lnSpc>
            </a:pPr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b="1" i="0">
                <a:solidFill>
                  <a:srgbClr val="274B6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Atribuição à usuário</a:t>
            </a:r>
            <a:r>
              <a:rPr lang="pt-BR" i="0">
                <a:solidFill>
                  <a:srgbClr val="274B6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Recurso que possibilita a distribuição de processos entre os usuários da unidade. Ela não impede que outros usuários da unidade atuem no processo (inserindo, editando e assinando documentos), apenas informa que ele está sob os cuidados deste usuário em particular.</a:t>
            </a:r>
          </a:p>
          <a:p>
            <a:pPr algn="just">
              <a:lnSpc>
                <a:spcPct val="150000"/>
              </a:lnSpc>
            </a:pPr>
            <a:endParaRPr lang="pt-BR" i="0">
              <a:solidFill>
                <a:srgbClr val="274B6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Acompanhamento especial -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recurso Acompanhamento Especial permite o acompanhamento do trâmite e das atualizações posteriores de processos públicos; de processos restritos que já tramitaram pela unidade; e de processos sigilosos (somente por usuários que possuem credencial de acesso ao processo).</a:t>
            </a:r>
          </a:p>
          <a:p>
            <a:pPr algn="just">
              <a:lnSpc>
                <a:spcPct val="150000"/>
              </a:lnSpc>
            </a:pPr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b="1" i="0">
                <a:solidFill>
                  <a:srgbClr val="274B6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Come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ntários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Ferramenta que permite incluir informações que não fazem parte da instrução processual e, mas pode ser visualizada por todas as unidades com acesso ao processo.</a:t>
            </a:r>
            <a:endParaRPr lang="pt-BR" i="0">
              <a:solidFill>
                <a:srgbClr val="274B6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304032B6-CE2F-48E1-AAE2-8C573C051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61" y="2161308"/>
            <a:ext cx="336079" cy="28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>
            <a:extLst>
              <a:ext uri="{FF2B5EF4-FFF2-40B4-BE49-F238E27FC236}">
                <a16:creationId xmlns:a16="http://schemas.microsoft.com/office/drawing/2014/main" id="{4CF72684-9099-4892-9078-578081872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4" y="842789"/>
            <a:ext cx="284375" cy="28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>
            <a:extLst>
              <a:ext uri="{FF2B5EF4-FFF2-40B4-BE49-F238E27FC236}">
                <a16:creationId xmlns:a16="http://schemas.microsoft.com/office/drawing/2014/main" id="{3180F0BF-4A47-4ECD-A1E6-65A318676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88" y="3754420"/>
            <a:ext cx="388679" cy="38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4" name="Picture 10">
            <a:extLst>
              <a:ext uri="{FF2B5EF4-FFF2-40B4-BE49-F238E27FC236}">
                <a16:creationId xmlns:a16="http://schemas.microsoft.com/office/drawing/2014/main" id="{30DCC85D-A303-44D3-8D89-EB7F7AC90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97" y="5461618"/>
            <a:ext cx="373495" cy="33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08332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FERRAMENTAS DE ORGANIZAÇÃO E FLUXO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312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1241796"/>
            <a:ext cx="11235519" cy="2957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>
                <a:solidFill>
                  <a:srgbClr val="274B6F"/>
                </a:solidFill>
              </a:rPr>
              <a:t>Bloco interno - </a:t>
            </a:r>
            <a:r>
              <a:rPr lang="pt-BR">
                <a:solidFill>
                  <a:srgbClr val="274B6F"/>
                </a:solidFill>
              </a:rPr>
              <a:t>Recurso utilizado para organizar internamente grupos de processos que possuem alguma semelhança entre si. O Bloco Interno também permite o acompanhamento das atualizações posteriores dos processos públicos ou restritos que já tramitaram pela unidade.</a:t>
            </a:r>
          </a:p>
          <a:p>
            <a:pPr>
              <a:lnSpc>
                <a:spcPct val="150000"/>
              </a:lnSpc>
            </a:pPr>
            <a:endParaRPr lang="pt-BR">
              <a:solidFill>
                <a:srgbClr val="274B6F"/>
              </a:solidFill>
            </a:endParaRPr>
          </a:p>
          <a:p>
            <a:pPr>
              <a:lnSpc>
                <a:spcPct val="150000"/>
              </a:lnSpc>
            </a:pPr>
            <a:r>
              <a:rPr lang="pt-BR" b="1" i="0">
                <a:solidFill>
                  <a:srgbClr val="274B6F"/>
                </a:solidFill>
                <a:effectLst/>
              </a:rPr>
              <a:t>Bloco de Reunião - </a:t>
            </a:r>
            <a:r>
              <a:rPr lang="pt-BR" i="0">
                <a:solidFill>
                  <a:srgbClr val="274B6F"/>
                </a:solidFill>
                <a:effectLst/>
              </a:rPr>
              <a:t>Recurso destinado à disponibilização de processos para conhecimento. Por meio dessa funcionalidade, o usuário de unidade diferente daquela que produziu os documentos consegue visualizar as minutas que compõem o processo disponibilizado.</a:t>
            </a:r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9F9D957E-AF83-4259-AC97-4FACF256F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91" y="1397007"/>
            <a:ext cx="302749" cy="30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28F05F0-EA89-4993-80C1-649A274E6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91" y="3008753"/>
            <a:ext cx="302749" cy="30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2086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FERRAMENTAS DE ORGANIZAÇÃO E FLUXO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312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1241796"/>
            <a:ext cx="11235519" cy="337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i="0">
                <a:solidFill>
                  <a:srgbClr val="274B6F"/>
                </a:solidFill>
                <a:effectLst/>
              </a:rPr>
              <a:t>Bloco de Assinatura - </a:t>
            </a:r>
            <a:r>
              <a:rPr lang="pt-BR" i="0">
                <a:solidFill>
                  <a:srgbClr val="274B6F"/>
                </a:solidFill>
                <a:effectLst/>
              </a:rPr>
              <a:t>O Bloco de Assinatura é um recurso utilizado para a visualização e para a assinatura de minutas de documentos por usuários de unidades diferentes da unidade elaboradora do documento. Também poderá ser utilizado com a finalidade de agrupar documentos produzidos na própria unidade, para assinatura em lote.</a:t>
            </a:r>
          </a:p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Por meio desse recurso, é possível:</a:t>
            </a:r>
          </a:p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a)    Disponibilizar vários documentos de um processo ou de vários processos de uma unidade para outra unidade.</a:t>
            </a:r>
          </a:p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b)    Visualizar e editar as minutas de documentos produzidas por usuários de outras unidades.</a:t>
            </a:r>
          </a:p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c)    Visualizar os outros documentos do processo que não foram incluídos no Bloco.</a:t>
            </a:r>
          </a:p>
          <a:p>
            <a:pPr marL="342900" indent="-342900">
              <a:lnSpc>
                <a:spcPct val="150000"/>
              </a:lnSpc>
              <a:buAutoNum type="alphaLcParenR" startAt="4"/>
            </a:pPr>
            <a:r>
              <a:rPr lang="pt-BR" i="0">
                <a:solidFill>
                  <a:srgbClr val="274B6F"/>
                </a:solidFill>
                <a:effectLst/>
              </a:rPr>
              <a:t>Assinar documentos individualmente ou simultaneamente.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6956029-30CC-4B5F-BB58-ED73F26F3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91" y="1408782"/>
            <a:ext cx="302749" cy="30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70066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CRIANDO UM DOCUMENTO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39" y="667090"/>
            <a:ext cx="11235519" cy="171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i="0">
                <a:solidFill>
                  <a:srgbClr val="274B6F"/>
                </a:solidFill>
                <a:effectLst/>
              </a:rPr>
              <a:t>Texto Padrão</a:t>
            </a:r>
          </a:p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Recurso que viabiliza a criação de minuta padrão que pode ser utilizada na elaboração de documentos ou de e-mails gerados no sistema. O Texto Padrão é editável.</a:t>
            </a:r>
          </a:p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Selecione a opção Textos Padrão, que se encontra disponível no Menu Principal.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23E97B4-031C-4903-94A4-78D0D0401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49" y="2343226"/>
            <a:ext cx="85725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7114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TEXTO PADRÃO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42549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39" y="667090"/>
            <a:ext cx="11235519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i="0">
                <a:solidFill>
                  <a:srgbClr val="274B6F"/>
                </a:solidFill>
                <a:effectLst/>
              </a:rPr>
              <a:t>Texto Padrão</a:t>
            </a:r>
          </a:p>
          <a:p>
            <a:pPr>
              <a:lnSpc>
                <a:spcPct val="150000"/>
              </a:lnSpc>
            </a:pPr>
            <a:endParaRPr lang="pt-BR" i="0">
              <a:solidFill>
                <a:srgbClr val="274B6F"/>
              </a:solidFill>
              <a:effectLst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527A042-AB99-4B18-9F16-6DBD5FDBE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99" y="1193627"/>
            <a:ext cx="8572500" cy="37052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8434" name="Picture 2">
            <a:extLst>
              <a:ext uri="{FF2B5EF4-FFF2-40B4-BE49-F238E27FC236}">
                <a16:creationId xmlns:a16="http://schemas.microsoft.com/office/drawing/2014/main" id="{8978FE92-0699-49E6-AFD0-419D647BDA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504"/>
          <a:stretch/>
        </p:blipFill>
        <p:spPr bwMode="auto">
          <a:xfrm>
            <a:off x="3141258" y="3962764"/>
            <a:ext cx="8572500" cy="2374504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7234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FERRAMENTAS DE ORGANIZAÇÃO E FLUXO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954565"/>
            <a:ext cx="11235519" cy="5866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i="0">
                <a:solidFill>
                  <a:srgbClr val="274B6F"/>
                </a:solidFill>
                <a:effectLst/>
              </a:rPr>
              <a:t>Painel de Controle </a:t>
            </a:r>
            <a:r>
              <a:rPr lang="pt-BR" i="0">
                <a:solidFill>
                  <a:srgbClr val="274B6F"/>
                </a:solidFill>
                <a:effectLst/>
              </a:rPr>
              <a:t>- Funcionalidade que possibilita ao usuário ter uma visão resumida e personalizada dos processos da unidade. </a:t>
            </a:r>
            <a:endParaRPr lang="pt-BR">
              <a:solidFill>
                <a:srgbClr val="274B6F"/>
              </a:solidFill>
            </a:endParaRPr>
          </a:p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Na tela Painel de Controle, conforme a configuração, poderão ser encontradas as seguintes informações sobre os processos da unidade: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i="0">
                <a:solidFill>
                  <a:srgbClr val="274B6F"/>
                </a:solidFill>
                <a:effectLst/>
              </a:rPr>
              <a:t>Processos abertos.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i="0">
                <a:solidFill>
                  <a:srgbClr val="274B6F"/>
                </a:solidFill>
                <a:effectLst/>
              </a:rPr>
              <a:t>Controle de prazos.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i="0">
                <a:solidFill>
                  <a:srgbClr val="274B6F"/>
                </a:solidFill>
                <a:effectLst/>
              </a:rPr>
              <a:t>Retornos Programados.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i="0">
                <a:solidFill>
                  <a:srgbClr val="274B6F"/>
                </a:solidFill>
                <a:effectLst/>
              </a:rPr>
              <a:t>Blocos de Assinatura abertos.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i="0">
                <a:solidFill>
                  <a:srgbClr val="274B6F"/>
                </a:solidFill>
                <a:effectLst/>
              </a:rPr>
              <a:t>Grupos de blocos de assinatura abertos.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i="0">
                <a:solidFill>
                  <a:srgbClr val="274B6F"/>
                </a:solidFill>
                <a:effectLst/>
              </a:rPr>
              <a:t>Processos abertos por tipo.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i="0">
                <a:solidFill>
                  <a:srgbClr val="274B6F"/>
                </a:solidFill>
                <a:effectLst/>
              </a:rPr>
              <a:t>Marcadores em processos.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i="0">
                <a:solidFill>
                  <a:srgbClr val="274B6F"/>
                </a:solidFill>
                <a:effectLst/>
              </a:rPr>
              <a:t>Atribuições de processos.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i="0">
                <a:solidFill>
                  <a:srgbClr val="274B6F"/>
                </a:solidFill>
                <a:effectLst/>
              </a:rPr>
              <a:t>Acompanhamentos Especiais em processos.</a:t>
            </a:r>
          </a:p>
          <a:p>
            <a:pPr>
              <a:lnSpc>
                <a:spcPct val="150000"/>
              </a:lnSpc>
            </a:pPr>
            <a:endParaRPr lang="pt-BR" i="0">
              <a:solidFill>
                <a:srgbClr val="274B6F"/>
              </a:solidFill>
              <a:effectLst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7106703-B8EB-429F-AB51-C74C505F8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232" y="2316675"/>
            <a:ext cx="1902315" cy="3940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B93A592A-3335-4AB1-90C0-432EDDF4155B}"/>
              </a:ext>
            </a:extLst>
          </p:cNvPr>
          <p:cNvSpPr/>
          <p:nvPr/>
        </p:nvSpPr>
        <p:spPr>
          <a:xfrm>
            <a:off x="6966232" y="4934306"/>
            <a:ext cx="1830163" cy="181774"/>
          </a:xfrm>
          <a:prstGeom prst="rect">
            <a:avLst/>
          </a:prstGeom>
          <a:noFill/>
          <a:ln w="28575">
            <a:solidFill>
              <a:srgbClr val="86C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77592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FERRAMENTAS DE ORGANIZAÇÃO E FLUXO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886810"/>
            <a:ext cx="11235519" cy="233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i="0">
                <a:solidFill>
                  <a:srgbClr val="274B6F"/>
                </a:solidFill>
                <a:effectLst/>
              </a:rPr>
              <a:t>Painel de Controle </a:t>
            </a:r>
            <a:r>
              <a:rPr lang="pt-BR">
                <a:solidFill>
                  <a:srgbClr val="274B6F"/>
                </a:solidFill>
              </a:rPr>
              <a:t>– Na nova versão, as informações são apresentadas em um leiaute moderno e organizado em cartões. Esses cartões são interativos e, quando acessados, funcionam como um filtro, apresentando uma visualização detalhada de cada seção.</a:t>
            </a:r>
          </a:p>
          <a:p>
            <a:pPr algn="just"/>
            <a:endParaRPr lang="pt-BR" sz="1050">
              <a:solidFill>
                <a:srgbClr val="274B6F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BR">
                <a:solidFill>
                  <a:srgbClr val="274B6F"/>
                </a:solidFill>
              </a:rPr>
              <a:t>Para facilitar o acesso à ferramenta, foi inserido um ícone para acesso rápido na barra superior da interface do sistema. </a:t>
            </a:r>
            <a:r>
              <a:rPr lang="pt-BR" i="0">
                <a:solidFill>
                  <a:srgbClr val="274B6F"/>
                </a:solidFill>
                <a:effectLst/>
              </a:rPr>
              <a:t>que possibilita ao usuário ter uma visão resumida e personalizada dos processos da unidade. </a:t>
            </a:r>
            <a:r>
              <a:rPr lang="pt-BR">
                <a:solidFill>
                  <a:srgbClr val="274B6F"/>
                </a:solidFill>
              </a:rPr>
              <a:t> </a:t>
            </a:r>
          </a:p>
        </p:txBody>
      </p:sp>
      <p:pic>
        <p:nvPicPr>
          <p:cNvPr id="1026" name="Picture 2" descr="Figura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04" y="3853596"/>
            <a:ext cx="3899485" cy="30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360292" y="4291940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400" b="1">
                <a:solidFill>
                  <a:srgbClr val="274B6F"/>
                </a:solidFill>
              </a:rPr>
              <a:t>Barra superior com o ícone de acesso rápido ao painel de controle.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032" y="3412632"/>
            <a:ext cx="6074653" cy="219850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5727032" y="5730236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400" b="1">
                <a:solidFill>
                  <a:srgbClr val="274B6F"/>
                </a:solidFill>
              </a:rPr>
              <a:t>Tela 'Painel de Controle' mostrando a área com os cartões.</a:t>
            </a:r>
          </a:p>
        </p:txBody>
      </p:sp>
    </p:spTree>
    <p:extLst>
      <p:ext uri="{BB962C8B-B14F-4D97-AF65-F5344CB8AC3E}">
        <p14:creationId xmlns:p14="http://schemas.microsoft.com/office/powerpoint/2010/main" val="309154179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E810B41-9C77-4240-B9F1-5A1534DD5DC9}"/>
              </a:ext>
            </a:extLst>
          </p:cNvPr>
          <p:cNvSpPr/>
          <p:nvPr/>
        </p:nvSpPr>
        <p:spPr>
          <a:xfrm>
            <a:off x="-47558" y="0"/>
            <a:ext cx="12239558" cy="4354285"/>
          </a:xfrm>
          <a:prstGeom prst="rect">
            <a:avLst/>
          </a:prstGeom>
          <a:blipFill dpi="0" rotWithShape="1">
            <a:blip r:embed="rId2">
              <a:alphaModFix amt="2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0" y="3429000"/>
            <a:ext cx="12239558" cy="146594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>
                <a:solidFill>
                  <a:srgbClr val="CEA83C"/>
                </a:solidFill>
              </a:rPr>
              <a:t>MÓDULO 7:</a:t>
            </a:r>
          </a:p>
          <a:p>
            <a:pPr algn="ctr"/>
            <a:r>
              <a:rPr lang="pt-BR" sz="4800" b="1">
                <a:solidFill>
                  <a:srgbClr val="CEA83C"/>
                </a:solidFill>
              </a:rPr>
              <a:t>PROCESSOS SIGILOSOS</a:t>
            </a:r>
            <a:endParaRPr lang="pt-BR" sz="5400" b="1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032" y="5863527"/>
            <a:ext cx="2339936" cy="99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7259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PROCESSOS SIGILOSOS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667335"/>
            <a:ext cx="11235519" cy="2542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Diferentemente dos processos públicos e restritos, os Processos Sigilosos não têm trâmite unidade a unidade. O acesso a esses processos é disponibilizado a usuários específicos que devam atuar no processo, mediante concessão de Credencial de Acesso ou Credencial de Assinatura, conforme o caso.</a:t>
            </a:r>
          </a:p>
          <a:p>
            <a:pPr>
              <a:lnSpc>
                <a:spcPct val="150000"/>
              </a:lnSpc>
            </a:pPr>
            <a:endParaRPr lang="pt-BR" i="0">
              <a:solidFill>
                <a:srgbClr val="274B6F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Todas as vezes que o usuário for acessar o processo sigiloso, será solicitada a Identificação de Acesso, com necessidade de informação de senha.</a:t>
            </a: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4F1A4DE8-CD48-43FE-B2EE-4D1FCF2F8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569" y="3014244"/>
            <a:ext cx="4734503" cy="317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A86CB66-F56C-41C9-9049-325761F0D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7182" y="1938516"/>
            <a:ext cx="8449854" cy="48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0435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4EA84-96F1-CAE0-46C1-946A399B4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395FC5E-7158-3AF7-8053-2FA328CB1E24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CONCEDENDO CRENDENCIAL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79D3655-3C1B-5F2A-6C84-FB5DBC68D1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B219AFD-3ABB-51D4-E85D-560B718D7C97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F124345-F269-4A3D-7FA2-B661F66AF829}"/>
              </a:ext>
            </a:extLst>
          </p:cNvPr>
          <p:cNvSpPr txBox="1"/>
          <p:nvPr/>
        </p:nvSpPr>
        <p:spPr>
          <a:xfrm>
            <a:off x="640803" y="768751"/>
            <a:ext cx="1123551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>
                <a:solidFill>
                  <a:srgbClr val="274B6F"/>
                </a:solidFill>
                <a:effectLst/>
              </a:rPr>
              <a:t>Quando devo classificar um processo ou documento como sigiloso?</a:t>
            </a:r>
          </a:p>
          <a:p>
            <a:endParaRPr lang="pt-BR" i="0">
              <a:solidFill>
                <a:srgbClr val="274B6F"/>
              </a:solidFill>
              <a:effectLst/>
            </a:endParaRPr>
          </a:p>
          <a:p>
            <a:pPr algn="just"/>
            <a:r>
              <a:rPr lang="pt-BR" i="0">
                <a:solidFill>
                  <a:srgbClr val="274B6F"/>
                </a:solidFill>
                <a:effectLst/>
              </a:rPr>
              <a:t>Inicialmente, esta opção foi criada para atender aos casos que venham comprometer à segurança da sociedade ou do Estado, conforme as situações previstas nos artigos 23 e 24 da Lei de Acesso à Informação (LAI), também servindo para as situações previstas no art. 25, do Decreto Estadual n.º 46.475, de 25 de outubro de 2018, que dispõe e regulamenta a LAI no Poder Executivo do Estado do Rio de Janeiro.</a:t>
            </a:r>
          </a:p>
          <a:p>
            <a:pPr algn="just"/>
            <a:endParaRPr lang="pt-BR" i="0">
              <a:solidFill>
                <a:srgbClr val="274B6F"/>
              </a:solidFill>
              <a:effectLst/>
            </a:endParaRPr>
          </a:p>
          <a:p>
            <a:pPr algn="just"/>
            <a:r>
              <a:rPr lang="pt-BR" i="0">
                <a:solidFill>
                  <a:srgbClr val="274B6F"/>
                </a:solidFill>
                <a:effectLst/>
              </a:rPr>
              <a:t>Mas vale ressaltar que as informações que forem classificadas nas situações previstas acima </a:t>
            </a:r>
            <a:r>
              <a:rPr lang="pt-BR" b="1" i="0">
                <a:solidFill>
                  <a:srgbClr val="274B6F"/>
                </a:solidFill>
                <a:effectLst/>
              </a:rPr>
              <a:t>NÃO DEVERÃO TRAMITAR </a:t>
            </a:r>
            <a:r>
              <a:rPr lang="pt-BR" i="0">
                <a:solidFill>
                  <a:srgbClr val="274B6F"/>
                </a:solidFill>
                <a:effectLst/>
              </a:rPr>
              <a:t>no SEI-RJ, conforme orientação do Gabinete de Segurança Institucional da Presidência da República (GSI/PR) e ratificada pelo  GSI do Estado do Rio de Janeiro</a:t>
            </a:r>
          </a:p>
          <a:p>
            <a:pPr algn="just"/>
            <a:endParaRPr lang="pt-BR" i="0">
              <a:solidFill>
                <a:srgbClr val="274B6F"/>
              </a:solidFill>
              <a:effectLst/>
            </a:endParaRPr>
          </a:p>
          <a:p>
            <a:pPr algn="just"/>
            <a:r>
              <a:rPr lang="pt-BR" i="0">
                <a:solidFill>
                  <a:srgbClr val="274B6F"/>
                </a:solidFill>
                <a:effectLst/>
              </a:rPr>
              <a:t>Nestes casos, os documentos precisam ser classificados como reservado, secreto ou ultrassecreto, consoante à sensibilidade da informação contida, devendo neste caso, tramitar em sistemas apartados, conforme estabelecidos  no parágrafo único do artigo 44 do Decreto Estadual nº 48.209, de 19 de setembro de 2022</a:t>
            </a:r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9183C85E-C91B-45C6-4DCE-2CDA0930A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30" y="794886"/>
            <a:ext cx="339695" cy="40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B7C273F-4494-331B-37C5-E1BADCBB22DC}"/>
              </a:ext>
            </a:extLst>
          </p:cNvPr>
          <p:cNvSpPr txBox="1"/>
          <p:nvPr/>
        </p:nvSpPr>
        <p:spPr>
          <a:xfrm>
            <a:off x="640803" y="4839005"/>
            <a:ext cx="112355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1" i="1"/>
              <a:t>Art. 44 - </a:t>
            </a:r>
            <a:r>
              <a:rPr lang="pt-BR" sz="1500" i="1"/>
              <a:t>Não poderão ser incluídos no SEI-RJ documentos que possuam informações classificáveis nos níveis de sigilo estabelecidos nos </a:t>
            </a:r>
            <a:r>
              <a:rPr lang="pt-BR" sz="1500" i="1" err="1"/>
              <a:t>arts</a:t>
            </a:r>
            <a:r>
              <a:rPr lang="pt-BR" sz="1500" i="1"/>
              <a:t>. 23 e 24 da Lei Federal nº 12.527, de 18 de novembro de 2011, e nos </a:t>
            </a:r>
            <a:r>
              <a:rPr lang="pt-BR" sz="1500" i="1" err="1"/>
              <a:t>arts</a:t>
            </a:r>
            <a:r>
              <a:rPr lang="pt-BR" sz="1500" i="1"/>
              <a:t>. 25, 26, 27 e 29 do Decreto Estadual Nº 46.475, de 25 de Outubro de 2018. </a:t>
            </a:r>
          </a:p>
          <a:p>
            <a:r>
              <a:rPr lang="pt-BR" sz="1500" b="1" i="1"/>
              <a:t>Parágrafo Único - </a:t>
            </a:r>
            <a:r>
              <a:rPr lang="pt-BR" sz="1500" i="1"/>
              <a:t>As unidades de inteligência e demais que produzam documentos classificados conforme estabelecido pelo caput deverão providenciar sistema específico que permita a criação, assinatura e tramitação de tais documentos e processos e que atenda suas regras de segurança. </a:t>
            </a:r>
          </a:p>
        </p:txBody>
      </p:sp>
    </p:spTree>
    <p:extLst>
      <p:ext uri="{BB962C8B-B14F-4D97-AF65-F5344CB8AC3E}">
        <p14:creationId xmlns:p14="http://schemas.microsoft.com/office/powerpoint/2010/main" val="184667575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CONCEDENDO CRENDENCIAL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655794" y="889843"/>
            <a:ext cx="11235519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i="0">
              <a:solidFill>
                <a:srgbClr val="274B6F"/>
              </a:solidFill>
              <a:effectLst/>
            </a:endParaRPr>
          </a:p>
          <a:p>
            <a:r>
              <a:rPr lang="pt-BR" i="0">
                <a:solidFill>
                  <a:srgbClr val="274B6F"/>
                </a:solidFill>
                <a:effectLst/>
              </a:rPr>
              <a:t>“</a:t>
            </a:r>
            <a:r>
              <a:rPr lang="pt-BR" b="1" i="0">
                <a:solidFill>
                  <a:srgbClr val="274B6F"/>
                </a:solidFill>
                <a:effectLst/>
              </a:rPr>
              <a:t>Art. 23. </a:t>
            </a:r>
            <a:r>
              <a:rPr lang="pt-BR" i="0">
                <a:solidFill>
                  <a:srgbClr val="274B6F"/>
                </a:solidFill>
                <a:effectLst/>
              </a:rPr>
              <a:t>São consideradas imprescindíveis à segurança da sociedade ou do Estado e, portanto, passíveis de classificação as informações cuja divulgação ou acesso irrestrito possam:</a:t>
            </a:r>
          </a:p>
          <a:p>
            <a:endParaRPr lang="pt-BR" i="0">
              <a:solidFill>
                <a:srgbClr val="274B6F"/>
              </a:solidFill>
              <a:effectLst/>
            </a:endParaRPr>
          </a:p>
          <a:p>
            <a:r>
              <a:rPr lang="pt-BR" i="0">
                <a:solidFill>
                  <a:srgbClr val="274B6F"/>
                </a:solidFill>
                <a:effectLst/>
              </a:rPr>
              <a:t>a)    pôr em risco a defesa e a soberania nacionais ou a integridade do território nacional;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b)    prejudicar ou pôr em risco a condução de negociações ou as relações internacionais do país, ou as que tenham sido fornecidas em caráter sigiloso por outros Estados e organismos internacionais;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c)    pôr em risco a vida, a segurança ou a saúde da população;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d)    oferecer elevado risco à estabilidade financeira, econômica ou monetária do País;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e)    prejudicar ou causar risco a planos ou operações estratégicos das Forças Armadas;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f)     prejudicar ou causar risco a projetos de pesquisa e desenvolvimento científico ou tecnológico, assim como a sistemas, bens, instalações ou áreas de interesse estratégico nacional;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g)    pôr em risco a segurança de instituições ou de altas autoridades nacionais ou estrangeiras e seus familiares; ou</a:t>
            </a:r>
          </a:p>
          <a:p>
            <a:pPr marL="342900" indent="-342900">
              <a:buAutoNum type="alphaLcParenR" startAt="8"/>
            </a:pPr>
            <a:r>
              <a:rPr lang="pt-BR" i="0">
                <a:solidFill>
                  <a:srgbClr val="274B6F"/>
                </a:solidFill>
                <a:effectLst/>
              </a:rPr>
              <a:t>comprometer atividades de inteligência, bem como de investigação ou fiscalização em andamento, relacionadas com a prevenção ou repressão de infrações.</a:t>
            </a:r>
          </a:p>
          <a:p>
            <a:pPr marL="342900" indent="-342900">
              <a:buAutoNum type="alphaLcParenR" startAt="8"/>
            </a:pPr>
            <a:endParaRPr lang="pt-BR" i="0">
              <a:solidFill>
                <a:srgbClr val="274B6F"/>
              </a:solidFill>
              <a:effectLst/>
            </a:endParaRPr>
          </a:p>
          <a:p>
            <a:r>
              <a:rPr lang="pt-BR" b="1" i="0">
                <a:solidFill>
                  <a:srgbClr val="274B6F"/>
                </a:solidFill>
                <a:effectLst/>
              </a:rPr>
              <a:t>Art. 24. </a:t>
            </a:r>
            <a:r>
              <a:rPr lang="pt-BR" i="0">
                <a:solidFill>
                  <a:srgbClr val="274B6F"/>
                </a:solidFill>
                <a:effectLst/>
              </a:rPr>
              <a:t>A informação em poder dos órgãos e entidades públicas, observado o seu teor e em razão de sua imprescindibilidade à segurança da sociedade ou do Estado, poderá ser classificada como </a:t>
            </a:r>
            <a:r>
              <a:rPr lang="pt-BR" b="1" i="0">
                <a:solidFill>
                  <a:srgbClr val="274B6F"/>
                </a:solidFill>
                <a:effectLst/>
              </a:rPr>
              <a:t>ultrassecreta, secreta ou reservada</a:t>
            </a:r>
            <a:r>
              <a:rPr lang="pt-BR" i="0">
                <a:solidFill>
                  <a:srgbClr val="274B6F"/>
                </a:solidFill>
                <a:effectLst/>
              </a:rPr>
              <a:t>”.</a:t>
            </a:r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05055F57-365B-4A9E-BC2C-F1831B8CF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5" y="1012852"/>
            <a:ext cx="339695" cy="40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38532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CONCEDENDO CRENDENCIAL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312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877469"/>
            <a:ext cx="11235519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O usuário que iniciar o processo sigiloso é o responsável por conceder a Credencial de Acesso ao(s) usuário(s) que tiver(em) que atuar no processo.</a:t>
            </a:r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05055F57-365B-4A9E-BC2C-F1831B8CF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5" y="1012852"/>
            <a:ext cx="339695" cy="40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05A6CA9-A2AA-4EB2-BCD5-594C91778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269" y="2061971"/>
            <a:ext cx="11393490" cy="273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9471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47558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CONCEDER CRENDENCIAL DE ASSINATURA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877469"/>
            <a:ext cx="11235519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A funcionalidade Credencial de Assinatura possibilita que outro usuário assine ou edite documento sigiloso.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664631D-5483-1252-615E-4A51FA831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15" y="992886"/>
            <a:ext cx="238125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3EC4FA8-8DE9-D8E8-4B8C-A7EE998DBB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917" y="1756654"/>
            <a:ext cx="8939814" cy="287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77594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CONCEDENDO CRENDENCIAL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1137311"/>
            <a:ext cx="11235519" cy="4619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Informações importantes sobre a classificação de documentos como sigiloso:</a:t>
            </a:r>
          </a:p>
          <a:p>
            <a:pPr>
              <a:lnSpc>
                <a:spcPct val="150000"/>
              </a:lnSpc>
            </a:pPr>
            <a:endParaRPr lang="pt-BR" i="0">
              <a:solidFill>
                <a:srgbClr val="274B6F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a)    A credencial de acesso poderá ser revogada a qualquer momento por quem a concedeu ou o servidor credenciado poderá renunciá-la;</a:t>
            </a:r>
          </a:p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b)    Não será possível renunciar a uma credencial de acesso quando houver apenas um servidor credenciado;</a:t>
            </a:r>
          </a:p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c)    O usuário interno detentor de credencial de acesso a documentos sigilosos, concluídos ou em tramitação, que tenha sua lotação ou função alterada, deve realizar a transferência de credencial nos referidos documentos ao seu sucessor;</a:t>
            </a:r>
          </a:p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d)    Conforme já falado anteriormente, caso tenha havido alteração de nível de acesso de restrito para sigiloso e existam usuários externos com permissão para visualização integral do processo, esses usuários continuarão com acesso ao processo. Se isso não for desejável, será necessário retirar os acessos dos usuários externos.</a:t>
            </a:r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05055F57-365B-4A9E-BC2C-F1831B8CF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5" y="1012852"/>
            <a:ext cx="339695" cy="40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31543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TRANSFERINDO A CRENDENCIAL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312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A5D361B-800F-0DEE-4863-D454B17C6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670" y="1878765"/>
            <a:ext cx="9676660" cy="331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08395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E810B41-9C77-4240-B9F1-5A1534DD5DC9}"/>
              </a:ext>
            </a:extLst>
          </p:cNvPr>
          <p:cNvSpPr/>
          <p:nvPr/>
        </p:nvSpPr>
        <p:spPr>
          <a:xfrm>
            <a:off x="-47558" y="0"/>
            <a:ext cx="12239558" cy="4354285"/>
          </a:xfrm>
          <a:prstGeom prst="rect">
            <a:avLst/>
          </a:prstGeom>
          <a:blipFill dpi="0" rotWithShape="1">
            <a:blip r:embed="rId2">
              <a:alphaModFix amt="2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0" y="3429000"/>
            <a:ext cx="12239558" cy="146594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>
                <a:solidFill>
                  <a:srgbClr val="CEA83C"/>
                </a:solidFill>
              </a:rPr>
              <a:t>MÓDULO 8:</a:t>
            </a:r>
          </a:p>
          <a:p>
            <a:pPr algn="ctr"/>
            <a:r>
              <a:rPr lang="pt-BR" sz="4800" b="1">
                <a:solidFill>
                  <a:srgbClr val="CEA83C"/>
                </a:solidFill>
              </a:rPr>
              <a:t>USUÁRIO EXTERNO</a:t>
            </a:r>
            <a:endParaRPr lang="pt-BR" sz="5400" b="1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032" y="5863527"/>
            <a:ext cx="2339936" cy="99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56270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USUÁRIO EXTERNO 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1128294"/>
            <a:ext cx="1123551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É USUÁRIO EXTERNO</a:t>
            </a:r>
          </a:p>
          <a:p>
            <a:pPr algn="just"/>
            <a:endParaRPr lang="pt-BR" b="1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u="sng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usuário externo do SEI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aquele que precisa ter acesso aos processos para inclusão e assinatura de documentos, ou mesmo inaugurar um processo para solicitar algo a SEFAZ, aquele que não possui um vínculo com o órgão que utiliza o SEI, nem como servidor, nem como colaborador. No caso da SEFAZ, são cidadãos e contribuintes que precisam acompanhar processos da SEFAZ.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o usuário externo tem acesso a processos e documentos</a:t>
            </a:r>
          </a:p>
          <a:p>
            <a:pPr algn="just"/>
            <a:endParaRPr lang="pt-BR" b="1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u="sng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acesso ao usuário externo no SEI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processos e documentos é sempre concedido por um servidor da SEFAZ através da unidade responsável pelo assunto. 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ATENÇÃO: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usuário externo que tem apenas o cadastro aprovado no SEI </a:t>
            </a:r>
            <a:r>
              <a:rPr lang="pt-BR" u="sng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tem acesso automaticamente aos processos e documentos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Somente </a:t>
            </a:r>
            <a:r>
              <a:rPr lang="pt-BR" u="sng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após a concessão do acesso por usuário interno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que ele terá acesso a processos e documentos. 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65414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USUÁRIO EXTERNO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1028343"/>
            <a:ext cx="1123551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acesso ao usuário externo pode ser feito de 4 formas: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Usuário interno concede acesso ao usuário externo para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visualizar todos os documentos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um processo; (Funcionalidade: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Gerenciar Disponibilização de acesso externo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Usuário interno concede acesso ao usuário externo para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visualizar somente alguns documentos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um processo; (Funcionalidade: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Gerenciar Disponibilização de acesso externo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Usuário interno concede acesso ao usuário externo para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assinar determinados documentos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um processo; (Funcionalidade: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Disponibilização para Assinatura Externa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Usuário externo cadastrado e autorizado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 peticionamento de processo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previamente configurado no SEI. (A partir do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 de Peticionamento Eletrônico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concessão do acesso a processos e documentos ao usuário externo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 pode ser feita após o cadastro e aprovação do usuário externo no SEI.</a:t>
            </a:r>
            <a:endParaRPr lang="pt-BR" i="0">
              <a:solidFill>
                <a:srgbClr val="274B6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95385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GERENCIAR DISPONIBILIZAÇÃO DE ACESSO EXTERNO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1028343"/>
            <a:ext cx="112355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SEI-RJ permite a disponibilização de processos/documentos para usuários externos cadastrados e NÃO cadastrados no SEI com o intuito de dar vistas ao conteúdo dos processos para as partes interessadas, quando solicitado.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permitir o acesso externo, é necessário clicar no número do processo e selecionar o ícone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57762582-34AF-4AC3-8A76-EC0914FE2ED6}"/>
              </a:ext>
            </a:extLst>
          </p:cNvPr>
          <p:cNvGrpSpPr/>
          <p:nvPr/>
        </p:nvGrpSpPr>
        <p:grpSpPr>
          <a:xfrm>
            <a:off x="601883" y="2604368"/>
            <a:ext cx="10364646" cy="1167031"/>
            <a:chOff x="913677" y="2752630"/>
            <a:chExt cx="10364646" cy="1167031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71C14315-F5CC-4CAE-A205-07EF3EE75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3677" y="2752630"/>
              <a:ext cx="10364646" cy="1167031"/>
            </a:xfrm>
            <a:prstGeom prst="rect">
              <a:avLst/>
            </a:prstGeom>
          </p:spPr>
        </p:pic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7DBF16AC-EE95-4DAC-AB1B-A1BC457CD254}"/>
                </a:ext>
              </a:extLst>
            </p:cNvPr>
            <p:cNvGrpSpPr/>
            <p:nvPr/>
          </p:nvGrpSpPr>
          <p:grpSpPr>
            <a:xfrm>
              <a:off x="10086276" y="2752630"/>
              <a:ext cx="451810" cy="904438"/>
              <a:chOff x="10086276" y="2752630"/>
              <a:chExt cx="451810" cy="904438"/>
            </a:xfrm>
          </p:grpSpPr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DFC7CC09-9A55-45BA-A105-0D35B9F376D3}"/>
                  </a:ext>
                </a:extLst>
              </p:cNvPr>
              <p:cNvSpPr/>
              <p:nvPr/>
            </p:nvSpPr>
            <p:spPr>
              <a:xfrm>
                <a:off x="10086276" y="2752630"/>
                <a:ext cx="451810" cy="478584"/>
              </a:xfrm>
              <a:prstGeom prst="rect">
                <a:avLst/>
              </a:prstGeom>
              <a:noFill/>
              <a:ln w="28575">
                <a:solidFill>
                  <a:srgbClr val="274B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15" name="Conector de Seta Reta 14">
                <a:extLst>
                  <a:ext uri="{FF2B5EF4-FFF2-40B4-BE49-F238E27FC236}">
                    <a16:creationId xmlns:a16="http://schemas.microsoft.com/office/drawing/2014/main" id="{B3B209E3-3541-4D4B-A967-1A80467C7A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04444" y="3324284"/>
                <a:ext cx="0" cy="332784"/>
              </a:xfrm>
              <a:prstGeom prst="straightConnector1">
                <a:avLst/>
              </a:prstGeom>
              <a:ln w="28575">
                <a:solidFill>
                  <a:srgbClr val="91BB2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7" name="Imagem 16">
            <a:extLst>
              <a:ext uri="{FF2B5EF4-FFF2-40B4-BE49-F238E27FC236}">
                <a16:creationId xmlns:a16="http://schemas.microsoft.com/office/drawing/2014/main" id="{0311BDE6-2C0A-43AF-80E1-5162C21B6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8163" y="2024592"/>
            <a:ext cx="485842" cy="481079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9791282-533F-4FDE-A6DE-F4F81A7730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18" y="1028343"/>
            <a:ext cx="423922" cy="40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68839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INTIMAÇÃO ELETRÔNICA 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312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478240" y="1082726"/>
            <a:ext cx="11235519" cy="2542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>
                <a:solidFill>
                  <a:srgbClr val="274B6F"/>
                </a:solidFill>
              </a:rPr>
              <a:t>Gerar intimação eletrônica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BR" sz="1800" b="0" i="0" u="none" strike="noStrike">
                <a:solidFill>
                  <a:srgbClr val="274B6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módulo de intimação eletrônica permite aos órgãos a comunicação direta com os usuários externos</a:t>
            </a:r>
            <a:r>
              <a:rPr lang="pt-BR" sz="1800" b="1" i="0" u="none" strike="noStrike">
                <a:solidFill>
                  <a:srgbClr val="274B6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para ciência, cumprimento de exigências e outras comunicações necessárias</a:t>
            </a:r>
            <a:r>
              <a:rPr lang="pt-BR" sz="1800" b="0" i="0" u="none" strike="noStrike">
                <a:solidFill>
                  <a:srgbClr val="274B6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A intimação eletrônica é gerada a partir de tipos de documentos internos específicos e assinados, o documento mais comum a ser objeto de intimações são despachos e ofícios.</a:t>
            </a:r>
          </a:p>
          <a:p>
            <a:pPr>
              <a:lnSpc>
                <a:spcPct val="150000"/>
              </a:lnSpc>
            </a:pPr>
            <a:endParaRPr lang="pt-BR">
              <a:solidFill>
                <a:srgbClr val="274B6F"/>
              </a:solidFill>
            </a:endParaRPr>
          </a:p>
          <a:p>
            <a:pPr>
              <a:lnSpc>
                <a:spcPct val="150000"/>
              </a:lnSpc>
            </a:pPr>
            <a:endParaRPr lang="pt-BR" i="0">
              <a:solidFill>
                <a:srgbClr val="274B6F"/>
              </a:solidFill>
              <a:effectLst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D72414D-EB3D-4D64-949A-150EF760C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562" y="3065167"/>
            <a:ext cx="9060873" cy="249502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47DC1FF-29C6-4444-ADCD-4FA31B780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82" y="1082726"/>
            <a:ext cx="522787" cy="55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2001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INTIMAÇÃO ELETRÔNICA 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87" y="-37283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CBF6E66-DF36-4E9D-B518-B3E5B91CC68E}"/>
              </a:ext>
            </a:extLst>
          </p:cNvPr>
          <p:cNvSpPr txBox="1"/>
          <p:nvPr/>
        </p:nvSpPr>
        <p:spPr>
          <a:xfrm>
            <a:off x="265803" y="835620"/>
            <a:ext cx="11235519" cy="5866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A intimação eletrônica é gerada a partir de tipos de documentos internos específicos e assinados, o documento mais comum a ser objeto de intimações é o Ofício.</a:t>
            </a:r>
          </a:p>
          <a:p>
            <a:pPr>
              <a:lnSpc>
                <a:spcPct val="150000"/>
              </a:lnSpc>
            </a:pPr>
            <a:r>
              <a:rPr lang="pt-BR" i="0">
                <a:solidFill>
                  <a:srgbClr val="274B6F"/>
                </a:solidFill>
                <a:effectLst/>
              </a:rPr>
              <a:t>Outros documentos são: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· Oficio - NA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· Certidão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· Despacho de encaminhamento de Processo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· Despacho de encaminhamento de Documento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· Ofício – NI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· Despacho de Pagamento de Guia/Impugnação – ITD/DC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· Despacho sobre Envio de Folha Suplementar – ITD/DC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· Despacho sobre Envio de Declaração – ITD/DC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· Despacho Sobre Emissão de Guia de ITD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· Intimação para Cumprimento de Exigência Fiscal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· Notificação ATO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· Notificação A.C.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· Notificação A.I.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· Notificação REC</a:t>
            </a:r>
          </a:p>
          <a:p>
            <a:r>
              <a:rPr lang="pt-BR" i="0">
                <a:solidFill>
                  <a:srgbClr val="274B6F"/>
                </a:solidFill>
                <a:effectLst/>
              </a:rPr>
              <a:t>· Notificação CARTO</a:t>
            </a:r>
            <a:endParaRPr lang="pt-BR">
              <a:solidFill>
                <a:srgbClr val="274B6F"/>
              </a:solidFill>
            </a:endParaRPr>
          </a:p>
          <a:p>
            <a:pPr>
              <a:lnSpc>
                <a:spcPct val="150000"/>
              </a:lnSpc>
            </a:pPr>
            <a:endParaRPr lang="pt-BR" i="0">
              <a:solidFill>
                <a:srgbClr val="274B6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9629760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INTIMAÇÃO ELETRÔNICA 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401598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8850B88-86F0-4F4A-89FF-0B21FF9D1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564" y="850185"/>
            <a:ext cx="10058400" cy="536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96656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DISPONIBILIZAÇÃO DE ASSINATURA EXTERNA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09667DA-5120-4EB7-9921-0D2B94A66F9D}"/>
              </a:ext>
            </a:extLst>
          </p:cNvPr>
          <p:cNvSpPr txBox="1"/>
          <p:nvPr/>
        </p:nvSpPr>
        <p:spPr>
          <a:xfrm>
            <a:off x="554181" y="920029"/>
            <a:ext cx="109266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Além da possiblidade de acesso ao conteúdo do processo ou a documentos específicos também é possível dar permissão a um usuário externo para que este assine documentos no SEI-RJ. </a:t>
            </a:r>
          </a:p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se tratar de uma operação mais crítica (assinatura) o usuário externo deve ter tido o seu cadastro aprovado pelo administrador ou outro usuário com esta competência dentro do SEI. </a:t>
            </a:r>
          </a:p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liberar assinatura para usuário cadastrado, é necessário selecionar o documento a ser assinado na árvore de documentos e selecionar o ícone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C8A14F9-6D03-4418-A27F-415A87D1A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8" y="920029"/>
            <a:ext cx="497813" cy="47544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53975D30-E1E4-4520-B562-770E91909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7844" y="2822710"/>
            <a:ext cx="6125938" cy="323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542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7AA1B-9020-6119-2C81-25381C40E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39AD0CE-8190-9ADF-F47E-702537DEAFBA}"/>
              </a:ext>
            </a:extLst>
          </p:cNvPr>
          <p:cNvSpPr/>
          <p:nvPr/>
        </p:nvSpPr>
        <p:spPr>
          <a:xfrm>
            <a:off x="-47558" y="0"/>
            <a:ext cx="12239558" cy="4354285"/>
          </a:xfrm>
          <a:prstGeom prst="rect">
            <a:avLst/>
          </a:prstGeom>
          <a:blipFill dpi="0" rotWithShape="1">
            <a:blip r:embed="rId2">
              <a:alphaModFix amt="2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5FBE4A5-1CA9-DB55-BF7E-A647E7CF70AB}"/>
              </a:ext>
            </a:extLst>
          </p:cNvPr>
          <p:cNvSpPr/>
          <p:nvPr/>
        </p:nvSpPr>
        <p:spPr>
          <a:xfrm>
            <a:off x="0" y="3429000"/>
            <a:ext cx="12239558" cy="146594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>
                <a:solidFill>
                  <a:srgbClr val="CEA83C"/>
                </a:solidFill>
              </a:rPr>
              <a:t>MÓDULO 9:</a:t>
            </a:r>
          </a:p>
          <a:p>
            <a:pPr algn="ctr"/>
            <a:r>
              <a:rPr lang="pt-BR" sz="4800" b="1">
                <a:solidFill>
                  <a:srgbClr val="CEA83C"/>
                </a:solidFill>
              </a:rPr>
              <a:t>RECUPERAÇÃO DE INFORMAÇÕES</a:t>
            </a:r>
            <a:endParaRPr lang="pt-BR" sz="5400" b="1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AD78FA8-BF81-B58C-E61D-45DD63004C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032" y="5863527"/>
            <a:ext cx="2339936" cy="99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3032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1E36E-8E94-87B6-9325-E7E7C663F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97324F7-C1EF-7102-7351-5765E5D255D9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HISTÓRICO DO PROCESSO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05E8176-BD2B-A1C2-CD08-78CF90DDD2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7DB6BABF-31A4-32AF-9607-57241B4DC10A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5D0C319-0B41-8132-BA62-8CA7AB61560B}"/>
              </a:ext>
            </a:extLst>
          </p:cNvPr>
          <p:cNvSpPr txBox="1"/>
          <p:nvPr/>
        </p:nvSpPr>
        <p:spPr>
          <a:xfrm>
            <a:off x="279816" y="871799"/>
            <a:ext cx="11632367" cy="2005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Histórico apresenta a Lista de Andamentos do processo contendo as seguintes informações a respeito do andamento: Data e Hora; Unidade e Usuário responsável; Descrição.</a:t>
            </a:r>
          </a:p>
          <a:p>
            <a:pPr algn="just">
              <a:lnSpc>
                <a:spcPct val="150000"/>
              </a:lnSpc>
            </a:pPr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possível consultar o Histórico do processo, por meio da opção   </a:t>
            </a:r>
            <a:r>
              <a:rPr lang="pt-BR" sz="17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Consultar Andamento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e acrescentar uma informação ao Histórico, por meio da funcionalidade </a:t>
            </a:r>
            <a:r>
              <a:rPr lang="pt-BR" sz="17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Atualizar Andamento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CCFD055-57E4-9D56-4905-C486410AA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04" y="3166119"/>
            <a:ext cx="10171296" cy="201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9CB279B-DAB0-B134-FD9F-82CE283B0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132" y="2084828"/>
            <a:ext cx="344040" cy="34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88793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82DEE-C00E-E847-4D0D-CB4D60A49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BAFE7BA-66BE-D1B3-1474-8DD76A4C0AD4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HISTÓRICO DO PROCESSO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1C84E32-1DEB-1964-4073-1D1DCD46FF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4FA2C9B-F92D-FA1A-F98B-9CA83F76EA0D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2A66663-B648-DF47-FE0F-EAF7825A0066}"/>
              </a:ext>
            </a:extLst>
          </p:cNvPr>
          <p:cNvSpPr txBox="1"/>
          <p:nvPr/>
        </p:nvSpPr>
        <p:spPr>
          <a:xfrm>
            <a:off x="279816" y="1182256"/>
            <a:ext cx="11632367" cy="436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acessar o Histórico completo, clique no link Ver histórico completo.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AF30324-8BA1-2300-1724-BD34162EA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969337"/>
            <a:ext cx="9459686" cy="312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86894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39EBD-8991-6CEE-85D1-2560B3998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B2E1DB0-821A-59E3-5C62-208658281C2A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PESQUISA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CC2C814-75DD-0329-4DB6-111B5DCDA6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F36128B-E7FF-5A09-8644-DEA9BA24B358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A368D27-618B-0E25-46D5-76EA3BAEB9B8}"/>
              </a:ext>
            </a:extLst>
          </p:cNvPr>
          <p:cNvSpPr txBox="1"/>
          <p:nvPr/>
        </p:nvSpPr>
        <p:spPr>
          <a:xfrm>
            <a:off x="569421" y="920029"/>
            <a:ext cx="1092661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 que permite a realização de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Pesquisa rápida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Pesquisa estruturada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Pesquisa no processo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apresentar o resultado, a Pesquisa busca as informações: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  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dados cadastrais de processos e documentos.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  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conteúdo de documentos criados por meio do Editor de Textos do sistema.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   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documentos externos digitalizados com uso de Reconhecimento Ótico de Caracteres (OCR).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Nos documentos externos em formato texto.</a:t>
            </a:r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84DBCD0C-3C2B-9415-EC33-A7AFB1F37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66" y="920029"/>
            <a:ext cx="440055" cy="44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95869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8AAA9-90C1-FAE8-AF1A-F4F6FBADF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FADE1794-62E5-6AF0-E391-1EF786D0C5C1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PESQUISA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584E7CB-BB8F-AB27-F7EE-86DC3D28D5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A7F5781-7256-467B-A4C2-E453B550888C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947DDD3-7307-2DE7-9CEB-DA83F398EC5F}"/>
              </a:ext>
            </a:extLst>
          </p:cNvPr>
          <p:cNvSpPr txBox="1"/>
          <p:nvPr/>
        </p:nvSpPr>
        <p:spPr>
          <a:xfrm>
            <a:off x="569421" y="920029"/>
            <a:ext cx="1092661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Regras de Visibilidade de processos nas Pesquisas do SEI-RJ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Processos Públicos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 visíveis para qualquer usuário do SEI, independentemente da unidade.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Processos Restritos ou Sigilosos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u="sng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 aparecem nos resultados de pesquisa se: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usuário pertence a uma unidade que já recebeu o processo (tramitado ou incluído);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se o usuário tiver sido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explicitamente incluído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lista de acesso.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Documentos Internos ou Sigilosos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Mesmo dentro de um processo visível, documentos com restrição de acesso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são exibidos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o usuário não tiver permissão.</a:t>
            </a:r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AFE8A094-569F-D647-3543-CC11E4E91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66" y="920029"/>
            <a:ext cx="440055" cy="44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42724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3B45C-EB57-87C4-A6CC-F38068838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5070A2B8-9664-657C-7D98-B44E753EFB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44" r="-142" b="46755"/>
          <a:stretch/>
        </p:blipFill>
        <p:spPr>
          <a:xfrm>
            <a:off x="1252517" y="2846185"/>
            <a:ext cx="9686965" cy="2737419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30C084E-D802-9D88-737A-BE8166252466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PESQUISA RÁPIDA (BÁSICA)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A2EB71F-5CFC-1DE8-BC3C-F20C0EF1E9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AB86B21-FFB2-6666-2173-23DDE5C82B22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291CCFE-97E8-51B9-B972-2AB43C923695}"/>
              </a:ext>
            </a:extLst>
          </p:cNvPr>
          <p:cNvSpPr txBox="1"/>
          <p:nvPr/>
        </p:nvSpPr>
        <p:spPr>
          <a:xfrm>
            <a:off x="554181" y="920029"/>
            <a:ext cx="109266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Pesquisa Rápida é indicada para informações simples e certas, como protocolos, números de processos e palavras. Também utilizada para retornar informações livres, sem critérios de buscas.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realizar uma Pesquisa Rápida, insira a informação procurada no campo Pesquisar, localizado na Barra de Ferramentas do sistema. Em seguida, tecle </a:t>
            </a:r>
            <a:r>
              <a:rPr lang="pt-BR" err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clique no ícone Pesquisa Rápida 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9BA7E009-4444-0B6F-E69C-B78D515BA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66" y="920029"/>
            <a:ext cx="440055" cy="44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E583FB78-CA7A-3360-FF62-D0F81D324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9686" y="2090501"/>
            <a:ext cx="440055" cy="44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F03659E-44D4-2F71-1455-1E4953FCA9A5}"/>
              </a:ext>
            </a:extLst>
          </p:cNvPr>
          <p:cNvSpPr/>
          <p:nvPr/>
        </p:nvSpPr>
        <p:spPr>
          <a:xfrm>
            <a:off x="7974767" y="2927048"/>
            <a:ext cx="1469036" cy="3707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99560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F0FBD-BA6D-B3E9-F934-0BCFB0B69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B786D5E-6149-33E8-DC78-8AE8732366CE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PESQUISA ESTRUTURADA (AVANÇADA)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ECC8B03-8B96-BFB8-68F0-76DC7BA45A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0D168ABE-2BD4-AD8F-CBD8-A921AD7318DF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713FC86-FF30-3A8B-740D-87A9AA0FCFF2}"/>
              </a:ext>
            </a:extLst>
          </p:cNvPr>
          <p:cNvSpPr txBox="1"/>
          <p:nvPr/>
        </p:nvSpPr>
        <p:spPr>
          <a:xfrm>
            <a:off x="554181" y="920029"/>
            <a:ext cx="10926619" cy="4108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 utilizado para realizar uma pesquisa mais estruturada, recomendada quando a pesquisa básica retorna muitos resultados.</a:t>
            </a:r>
          </a:p>
          <a:p>
            <a:pPr algn="just">
              <a:lnSpc>
                <a:spcPct val="150000"/>
              </a:lnSpc>
            </a:pPr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para refinar a busca, utiliza-se filtros como: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processo/documento;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 responsável;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Datas;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Palavras-chave com operadores booleanos (AND, OR, NOT);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Frases exatas com aspas.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5042ED5-B32E-8B55-D25F-CC42432A5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9900" y="1774313"/>
            <a:ext cx="1902315" cy="3940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824896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D59C0-A234-652F-BBBE-B4B229EB5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387F50E-EE9C-9F66-58C2-2CBE7C1089CC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PESQUISA ESTRUTURADA (AVANÇADA)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149C0D-D31E-0D32-89EB-84203AA0CB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3F4A07E-185C-4E83-AEAF-444E33F57E48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8DFE51D-DB2D-6F78-F53D-2942CA0CC910}"/>
              </a:ext>
            </a:extLst>
          </p:cNvPr>
          <p:cNvSpPr txBox="1"/>
          <p:nvPr/>
        </p:nvSpPr>
        <p:spPr>
          <a:xfrm>
            <a:off x="779034" y="1062401"/>
            <a:ext cx="109266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realizar uma pesquisa mais estruturada, acesse o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Principal 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clique na opção </a:t>
            </a:r>
            <a:r>
              <a:rPr lang="pt-BR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Pesquisa</a:t>
            </a:r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505EC61-2EFF-B677-5F21-77A776EE7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536" y="1957553"/>
            <a:ext cx="1902315" cy="3940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88536AFA-CCE0-01C0-F555-C29819D9BC50}"/>
              </a:ext>
            </a:extLst>
          </p:cNvPr>
          <p:cNvSpPr/>
          <p:nvPr/>
        </p:nvSpPr>
        <p:spPr>
          <a:xfrm>
            <a:off x="4772536" y="4781862"/>
            <a:ext cx="1469036" cy="1648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334403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2FE85-9AB3-C67F-53DE-BE6B785EC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D20D3A6-B6B1-4631-7BAC-790F9DE1FA76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PESQUISA ESTRUTURADA (AVANÇADA)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B30ED08-A561-5C4F-2373-91A55AEC13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FBC479A-9FC9-E441-650A-65A48E7A4CF8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A59D50E-87DD-ED97-940A-17D3123AC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660" y="1873553"/>
            <a:ext cx="6662676" cy="482841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93F78BA-3AF8-1801-228D-E9EE9F68CA64}"/>
              </a:ext>
            </a:extLst>
          </p:cNvPr>
          <p:cNvSpPr txBox="1"/>
          <p:nvPr/>
        </p:nvSpPr>
        <p:spPr>
          <a:xfrm>
            <a:off x="294805" y="872778"/>
            <a:ext cx="116023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tela Pesquisa possui vários campos que, preenchidos adequadamente, facilitam a localização do número do processo. Os campos disponíveis fornecem informações à Pesquisa que permitem restringir a busca, reduzindo o número de respostas possíveis.</a:t>
            </a:r>
          </a:p>
        </p:txBody>
      </p:sp>
    </p:spTree>
    <p:extLst>
      <p:ext uri="{BB962C8B-B14F-4D97-AF65-F5344CB8AC3E}">
        <p14:creationId xmlns:p14="http://schemas.microsoft.com/office/powerpoint/2010/main" val="76616550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543F3-18C4-D818-7C7D-585D5AD29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CACFAFF-1723-1EB7-3675-4F9B9B1D6CAF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PESQUISA ESTRUTURADA (AVANÇADA)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669E65A-C12F-90A9-6719-9B81AECB60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9F0B5D66-84D0-1666-91DD-AFF62485F4DE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923613D-90C6-47F6-3D01-2E1D9936215D}"/>
              </a:ext>
            </a:extLst>
          </p:cNvPr>
          <p:cNvSpPr txBox="1"/>
          <p:nvPr/>
        </p:nvSpPr>
        <p:spPr>
          <a:xfrm>
            <a:off x="279816" y="871799"/>
            <a:ext cx="11632367" cy="5586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 apresentar o resultado tanto da </a:t>
            </a:r>
            <a:r>
              <a:rPr lang="pt-BR" sz="17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Pesquisa rápida 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 da </a:t>
            </a:r>
            <a:r>
              <a:rPr lang="pt-BR" sz="17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estruturada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 sistema </a:t>
            </a:r>
            <a:r>
              <a:rPr lang="pt-BR" sz="1700" u="sng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poderá abrir automaticamente o processo ou documento pesquisado 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(em caso de um único resultado); </a:t>
            </a:r>
            <a:r>
              <a:rPr lang="pt-BR" sz="1700" u="sng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apresentar uma lista de processos e documentos, na tela Resultado da Pesquisa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(se houver mais de um resultado).</a:t>
            </a:r>
          </a:p>
          <a:p>
            <a:pPr algn="just"/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 o resultado da Pesquisa é uma lista de processos ou documentos, para acessá-los, o usuário tem quatro opções:</a:t>
            </a:r>
          </a:p>
          <a:p>
            <a:pPr algn="just"/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   Clicar sobre o ícone      : será aberta a tela do processo, com o documento localizado selecionado.</a:t>
            </a:r>
          </a:p>
          <a:p>
            <a:pPr algn="just"/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   Clicar sobre o número do processo: será aberta a tela do processo, com o documento localizado selecionado.</a:t>
            </a:r>
          </a:p>
          <a:p>
            <a:pPr algn="just"/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    Clicar sobre o número do documento: será aberto o documento localizado.</a:t>
            </a:r>
          </a:p>
          <a:p>
            <a:pPr algn="just"/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    Clicar sobre o nome do documento: será aberto o documento localizado.</a:t>
            </a:r>
          </a:p>
          <a:p>
            <a:pPr algn="just"/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Resultado da Pesquisa poderá ocupar várias páginas. Quando a Pesquisa apresentar um número muito grande de resultados, forneça mais informações, gradativamente, nos campos da tela Resultado da Pesquisa, para restringir a busca; e, em seguida, clique no botão Pesquisar.</a:t>
            </a:r>
          </a:p>
          <a:p>
            <a:pPr algn="just"/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apagar os dados informados nos campos da tela Pesquisa, a fim de realizar uma nova Pesquisa, com outras informações, utilize o botão Limpar.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27C59F9-A479-1721-2928-D2335A3DC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775" y="2711033"/>
            <a:ext cx="2667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3276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3D44F-A4B5-699A-C95D-9D835EBD4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C036FE8-0467-949A-EFD4-DF8F640DC3EF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RESULTADOS DAS PESQUISAS (RÁPIDA E ESTRUTURADA)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9C07C14-B354-E54C-902A-2D3C1CAC6A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5AB84F8-1BB6-3AA0-CC39-87397A181EB8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657B1DA-5194-D406-EFF8-6BB33A4F8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87" y="1300576"/>
            <a:ext cx="10598046" cy="4657541"/>
          </a:xfrm>
          <a:prstGeom prst="rect">
            <a:avLst/>
          </a:prstGeom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C842287F-D86C-619D-BAE1-5AC2D02D2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1" y="667335"/>
            <a:ext cx="11152838" cy="567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17779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3E253-7B19-D733-E72E-C9371910E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83D411A-9EEE-B1D4-6403-832467E25B3D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ESTATÍSTICAS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7AE3FDF-8DC5-5627-78DB-60868FC022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8E6510E5-B0D3-DCA5-780E-2540EBB21F71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3DF17E4-CA6A-967F-C7A4-D082393425DD}"/>
              </a:ext>
            </a:extLst>
          </p:cNvPr>
          <p:cNvSpPr txBox="1"/>
          <p:nvPr/>
        </p:nvSpPr>
        <p:spPr>
          <a:xfrm>
            <a:off x="279816" y="732324"/>
            <a:ext cx="11632367" cy="5716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 que permite a visualização das </a:t>
            </a:r>
            <a:r>
              <a:rPr lang="pt-BR" sz="17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Estatísticas da Unidade 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do </a:t>
            </a:r>
            <a:r>
              <a:rPr lang="pt-BR" sz="17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Desempenho de Processos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Possibilita também a localização de processos e documentos que tramitaram na unidade.</a:t>
            </a:r>
          </a:p>
          <a:p>
            <a:pPr algn="just">
              <a:lnSpc>
                <a:spcPct val="150000"/>
              </a:lnSpc>
            </a:pPr>
            <a:endParaRPr lang="pt-BR" sz="9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tela “</a:t>
            </a:r>
            <a:r>
              <a:rPr lang="pt-BR" sz="17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Estatísticas da Unidade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apresentará tabelas e gráficos com as seguintes informações estatísticas:</a:t>
            </a:r>
          </a:p>
          <a:p>
            <a:pPr algn="just"/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Processos gerados no período.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Processos com tramitação no período.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Processos com andamento fechado na unidade ao final do período.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Processos com andamento aberto na unidade ao final do período.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Tempos médios de tramitação no período.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Documentos gerados no período.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Documentos externos no período.</a:t>
            </a:r>
          </a:p>
          <a:p>
            <a:pPr algn="just"/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Tais informações são apresentadas em tabelas e gráficos, por tipo de processo e tipo de documento.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4EDFD7E-CBD7-BCD9-3FE0-8A7417C09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1058" y="2100943"/>
            <a:ext cx="1729581" cy="3582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75EC5445-869A-AB46-6B0B-678452D08E3A}"/>
              </a:ext>
            </a:extLst>
          </p:cNvPr>
          <p:cNvSpPr/>
          <p:nvPr/>
        </p:nvSpPr>
        <p:spPr>
          <a:xfrm>
            <a:off x="9741057" y="3451621"/>
            <a:ext cx="1729581" cy="1842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27158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B2E01-8745-2D2F-93C3-DDA69FE2A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C70A5C1-BE96-EC82-EEAC-0AAD32824DF6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ESTATÍSTICAS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A377E05-74FA-AF07-BB8B-BFC5B30CD3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058" y="-37431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D7D21EB-35E4-F554-528A-B174DB25A423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33A2791-7CFF-5094-2675-2F17E58DA04D}"/>
              </a:ext>
            </a:extLst>
          </p:cNvPr>
          <p:cNvSpPr txBox="1"/>
          <p:nvPr/>
        </p:nvSpPr>
        <p:spPr>
          <a:xfrm>
            <a:off x="279816" y="732324"/>
            <a:ext cx="11632367" cy="514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tela “Estatísticas de Desempenho de Processos”, o usuário poderá:</a:t>
            </a:r>
          </a:p>
          <a:p>
            <a:pPr algn="just">
              <a:lnSpc>
                <a:spcPct val="150000"/>
              </a:lnSpc>
            </a:pPr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selecionar o “</a:t>
            </a:r>
            <a:r>
              <a:rPr lang="pt-BR" sz="17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Órgão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preencher o campo Tipo de Processo ou selecione o(s) tipo(s) de processo, por meio do ícone “</a:t>
            </a:r>
            <a:r>
              <a:rPr lang="pt-BR" sz="17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Selecionar Tipo de Processo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preencher o campo “Período” ou selecione uma data, por meio dos ícones “</a:t>
            </a:r>
            <a:r>
              <a:rPr lang="pt-BR" sz="17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Selecionar Data Inicial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e “</a:t>
            </a:r>
            <a:r>
              <a:rPr lang="pt-BR" sz="17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Selecionar Data Final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marcar a opção “</a:t>
            </a:r>
            <a:r>
              <a:rPr lang="pt-BR" sz="17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Considerar apenas processos concluídos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”; 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clicar em “</a:t>
            </a:r>
            <a:r>
              <a:rPr lang="pt-BR" sz="17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Pesquisar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7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 exibida uma tabela com a Lista de desempenho de processos no período. Nela, há as seguintes informações: </a:t>
            </a:r>
            <a:r>
              <a:rPr lang="pt-BR" sz="17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do processo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7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Quantidade de processos por tipo 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17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 Médio de trâmite dos tipos de processo no Órgão</a:t>
            </a:r>
            <a:r>
              <a:rPr lang="pt-BR" sz="17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Além da tabela, será exibido o gráfico correspondente a ela.</a:t>
            </a:r>
          </a:p>
        </p:txBody>
      </p:sp>
    </p:spTree>
    <p:extLst>
      <p:ext uri="{BB962C8B-B14F-4D97-AF65-F5344CB8AC3E}">
        <p14:creationId xmlns:p14="http://schemas.microsoft.com/office/powerpoint/2010/main" val="332758746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3042F-5466-E433-A827-91893CA33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8BC5630-F87C-B8F7-5586-547A8A94C640}"/>
              </a:ext>
            </a:extLst>
          </p:cNvPr>
          <p:cNvSpPr/>
          <p:nvPr/>
        </p:nvSpPr>
        <p:spPr>
          <a:xfrm>
            <a:off x="-23779" y="-374316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REFERÊNCIAS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E6A06EC-C438-D05D-61EE-7B1274046F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299893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3DE3765-D312-E786-5AD2-1E615B7DF8CC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71E42F5-2EAD-F247-0B10-C818B0E97897}"/>
              </a:ext>
            </a:extLst>
          </p:cNvPr>
          <p:cNvSpPr txBox="1"/>
          <p:nvPr/>
        </p:nvSpPr>
        <p:spPr>
          <a:xfrm>
            <a:off x="494675" y="1558977"/>
            <a:ext cx="114524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Manuais do SEI-RJ:</a:t>
            </a:r>
          </a:p>
          <a:p>
            <a:endParaRPr lang="pt-BR" sz="2400">
              <a:solidFill>
                <a:srgbClr val="274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pt-BR" sz="24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Usuário Interno</a:t>
            </a:r>
          </a:p>
          <a:p>
            <a:pPr marL="285750" indent="-285750">
              <a:buFontTx/>
              <a:buChar char="-"/>
            </a:pPr>
            <a:r>
              <a:rPr lang="pt-BR" sz="24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Usuário Externo;</a:t>
            </a:r>
          </a:p>
          <a:p>
            <a:pPr marL="285750" indent="-285750">
              <a:buFontTx/>
              <a:buChar char="-"/>
            </a:pPr>
            <a:r>
              <a:rPr lang="pt-BR" sz="24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Ponto Focal;</a:t>
            </a:r>
          </a:p>
          <a:p>
            <a:pPr marL="285750" indent="-285750">
              <a:buFontTx/>
              <a:buChar char="-"/>
            </a:pPr>
            <a:r>
              <a:rPr lang="pt-BR" sz="2400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 Perfis.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01BA3BE-632D-953B-20B0-26948D852E58}"/>
              </a:ext>
            </a:extLst>
          </p:cNvPr>
          <p:cNvSpPr txBox="1"/>
          <p:nvPr/>
        </p:nvSpPr>
        <p:spPr>
          <a:xfrm>
            <a:off x="494675" y="4129314"/>
            <a:ext cx="11452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274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Decreto Estadual Nº 48.209, de 19 de setembro de 2022.</a:t>
            </a:r>
          </a:p>
        </p:txBody>
      </p:sp>
    </p:spTree>
    <p:extLst>
      <p:ext uri="{BB962C8B-B14F-4D97-AF65-F5344CB8AC3E}">
        <p14:creationId xmlns:p14="http://schemas.microsoft.com/office/powerpoint/2010/main" val="198291098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C34EE1-4EE7-44E6-BF1E-B0CADC85B231}"/>
              </a:ext>
            </a:extLst>
          </p:cNvPr>
          <p:cNvSpPr/>
          <p:nvPr/>
        </p:nvSpPr>
        <p:spPr>
          <a:xfrm>
            <a:off x="-23779" y="-101600"/>
            <a:ext cx="12239558" cy="104165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>
                <a:solidFill>
                  <a:srgbClr val="CEA83C"/>
                </a:solidFill>
              </a:rPr>
              <a:t>CONTATO</a:t>
            </a:r>
            <a:endParaRPr lang="pt-BR" sz="2800">
              <a:solidFill>
                <a:srgbClr val="CEA83C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EDF669-C7D9-4F62-83DA-DD76D839E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37" y="-87085"/>
            <a:ext cx="2450942" cy="104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A12B6C-CF21-4A56-B160-5FBC0EDFBDA9}"/>
              </a:ext>
            </a:extLst>
          </p:cNvPr>
          <p:cNvSpPr/>
          <p:nvPr/>
        </p:nvSpPr>
        <p:spPr>
          <a:xfrm>
            <a:off x="0" y="6400799"/>
            <a:ext cx="12192000" cy="602343"/>
          </a:xfrm>
          <a:prstGeom prst="rect">
            <a:avLst/>
          </a:prstGeom>
          <a:solidFill>
            <a:srgbClr val="274B6F"/>
          </a:solidFill>
          <a:ln>
            <a:solidFill>
              <a:srgbClr val="274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2C856A-317B-4985-B23A-6ADA8561902D}"/>
              </a:ext>
            </a:extLst>
          </p:cNvPr>
          <p:cNvSpPr txBox="1"/>
          <p:nvPr/>
        </p:nvSpPr>
        <p:spPr>
          <a:xfrm>
            <a:off x="3053478" y="928486"/>
            <a:ext cx="8350992" cy="2805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>
                <a:solidFill>
                  <a:srgbClr val="274B6F"/>
                </a:solidFill>
              </a:rPr>
              <a:t>		INSTITUCIONAL</a:t>
            </a:r>
          </a:p>
          <a:p>
            <a:pPr algn="just">
              <a:lnSpc>
                <a:spcPct val="150000"/>
              </a:lnSpc>
            </a:pPr>
            <a:r>
              <a:rPr lang="pt-BR" sz="2400" b="1">
                <a:solidFill>
                  <a:srgbClr val="274B6F"/>
                </a:solidFill>
              </a:rPr>
              <a:t>DIVISÃO DE GESTÃO DO SEI/SEFAZ-RJ (DIVGSEI)</a:t>
            </a:r>
          </a:p>
          <a:p>
            <a:pPr algn="just">
              <a:lnSpc>
                <a:spcPct val="150000"/>
              </a:lnSpc>
            </a:pPr>
            <a:r>
              <a:rPr lang="pt-BR" sz="2400" b="1">
                <a:solidFill>
                  <a:srgbClr val="274B6F"/>
                </a:solidFill>
              </a:rPr>
              <a:t>E-Mail:</a:t>
            </a:r>
            <a:r>
              <a:rPr lang="pt-BR" sz="2400">
                <a:solidFill>
                  <a:srgbClr val="274B6F"/>
                </a:solidFill>
              </a:rPr>
              <a:t> </a:t>
            </a:r>
            <a:r>
              <a:rPr lang="pt-BR" sz="2400">
                <a:solidFill>
                  <a:srgbClr val="274B6F"/>
                </a:solidFill>
                <a:hlinkClick r:id="rId3"/>
              </a:rPr>
              <a:t>sei-rj@fazenda.rj.gov.br</a:t>
            </a:r>
            <a:r>
              <a:rPr lang="pt-BR" sz="2400">
                <a:solidFill>
                  <a:srgbClr val="274B6F"/>
                </a:solidFill>
              </a:rPr>
              <a:t> (usuários internos)</a:t>
            </a:r>
          </a:p>
          <a:p>
            <a:pPr algn="just">
              <a:lnSpc>
                <a:spcPct val="150000"/>
              </a:lnSpc>
            </a:pPr>
            <a:r>
              <a:rPr lang="pt-BR" sz="2400">
                <a:solidFill>
                  <a:srgbClr val="274B6F"/>
                </a:solidFill>
              </a:rPr>
              <a:t>	</a:t>
            </a:r>
            <a:r>
              <a:rPr lang="pt-BR" sz="2400">
                <a:solidFill>
                  <a:srgbClr val="274B6F"/>
                </a:solidFill>
                <a:hlinkClick r:id="rId4"/>
              </a:rPr>
              <a:t>usuarioexterno@fazenda.rj.gov.br</a:t>
            </a:r>
            <a:r>
              <a:rPr lang="pt-BR" sz="2400">
                <a:solidFill>
                  <a:srgbClr val="274B6F"/>
                </a:solidFill>
              </a:rPr>
              <a:t> (usuários externos)</a:t>
            </a:r>
          </a:p>
          <a:p>
            <a:pPr algn="just">
              <a:lnSpc>
                <a:spcPct val="150000"/>
              </a:lnSpc>
            </a:pPr>
            <a:r>
              <a:rPr lang="pt-BR" sz="2400" b="1">
                <a:solidFill>
                  <a:srgbClr val="274B6F"/>
                </a:solidFill>
              </a:rPr>
              <a:t>Telefone</a:t>
            </a:r>
            <a:r>
              <a:rPr lang="pt-BR" sz="2400">
                <a:solidFill>
                  <a:srgbClr val="274B6F"/>
                </a:solidFill>
              </a:rPr>
              <a:t>: (21) 2334-4530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E364A1D-D6F5-FBE4-DDC4-DBB8F38C7F96}"/>
              </a:ext>
            </a:extLst>
          </p:cNvPr>
          <p:cNvSpPr txBox="1"/>
          <p:nvPr/>
        </p:nvSpPr>
        <p:spPr>
          <a:xfrm>
            <a:off x="251195" y="4224407"/>
            <a:ext cx="5604566" cy="189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000" b="1">
                <a:solidFill>
                  <a:srgbClr val="274B6F"/>
                </a:solidFill>
              </a:rPr>
              <a:t>PESSOAL</a:t>
            </a:r>
          </a:p>
          <a:p>
            <a:pPr>
              <a:lnSpc>
                <a:spcPct val="150000"/>
              </a:lnSpc>
            </a:pPr>
            <a:r>
              <a:rPr lang="pt-BR" sz="2000" b="1">
                <a:solidFill>
                  <a:srgbClr val="274B6F"/>
                </a:solidFill>
              </a:rPr>
              <a:t>Yago de Assis Silva Amaral </a:t>
            </a:r>
            <a:r>
              <a:rPr lang="pt-BR" sz="2000">
                <a:solidFill>
                  <a:srgbClr val="274B6F"/>
                </a:solidFill>
              </a:rPr>
              <a:t>(Diretor da DIVGSEI)</a:t>
            </a:r>
            <a:endParaRPr lang="pt-BR" sz="2000" b="1">
              <a:solidFill>
                <a:srgbClr val="274B6F"/>
              </a:solidFill>
            </a:endParaRPr>
          </a:p>
          <a:p>
            <a:pPr>
              <a:lnSpc>
                <a:spcPct val="150000"/>
              </a:lnSpc>
            </a:pPr>
            <a:r>
              <a:rPr lang="pt-BR" sz="2000" b="1">
                <a:solidFill>
                  <a:srgbClr val="274B6F"/>
                </a:solidFill>
              </a:rPr>
              <a:t>E-Mail/Teams: </a:t>
            </a:r>
            <a:r>
              <a:rPr lang="pt-BR" sz="2000">
                <a:solidFill>
                  <a:srgbClr val="274B6F"/>
                </a:solidFill>
                <a:hlinkClick r:id="rId5"/>
              </a:rPr>
              <a:t>yamaral@fazenda.rj.gov.br</a:t>
            </a:r>
            <a:r>
              <a:rPr lang="pt-BR" sz="2000">
                <a:solidFill>
                  <a:srgbClr val="274B6F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t-BR" sz="2000" b="1">
                <a:solidFill>
                  <a:srgbClr val="274B6F"/>
                </a:solidFill>
              </a:rPr>
              <a:t>Telefone:</a:t>
            </a:r>
            <a:r>
              <a:rPr lang="pt-BR" sz="2000">
                <a:solidFill>
                  <a:srgbClr val="274B6F"/>
                </a:solidFill>
              </a:rPr>
              <a:t> (21) 2334-4530 / (21)98064-4289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4A42961-70B3-516C-1FBC-CC67880768DB}"/>
              </a:ext>
            </a:extLst>
          </p:cNvPr>
          <p:cNvSpPr txBox="1"/>
          <p:nvPr/>
        </p:nvSpPr>
        <p:spPr>
          <a:xfrm>
            <a:off x="6336241" y="4225014"/>
            <a:ext cx="5787388" cy="18912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000" b="1">
                <a:solidFill>
                  <a:srgbClr val="274B6F"/>
                </a:solidFill>
              </a:rPr>
              <a:t>PESSOAL</a:t>
            </a:r>
          </a:p>
          <a:p>
            <a:pPr algn="just">
              <a:lnSpc>
                <a:spcPct val="150000"/>
              </a:lnSpc>
            </a:pPr>
            <a:r>
              <a:rPr lang="pt-BR" sz="2000" b="1">
                <a:solidFill>
                  <a:srgbClr val="274B6F"/>
                </a:solidFill>
              </a:rPr>
              <a:t>Aline Cristina Cruz dos Santos </a:t>
            </a:r>
            <a:r>
              <a:rPr lang="pt-BR" sz="2000">
                <a:solidFill>
                  <a:srgbClr val="274B6F"/>
                </a:solidFill>
              </a:rPr>
              <a:t>(Assistente da DIVGSEI)</a:t>
            </a:r>
            <a:endParaRPr lang="pt-BR" sz="2000" b="1">
              <a:solidFill>
                <a:srgbClr val="274B6F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BR" sz="2000" b="1">
                <a:solidFill>
                  <a:srgbClr val="274B6F"/>
                </a:solidFill>
              </a:rPr>
              <a:t>E-Mail/Teams: </a:t>
            </a:r>
            <a:r>
              <a:rPr lang="pt-BR" sz="2000">
                <a:solidFill>
                  <a:srgbClr val="274B6F"/>
                </a:solidFill>
                <a:hlinkClick r:id="rId5"/>
              </a:rPr>
              <a:t>accsantos@fazenda.rj.gov.br</a:t>
            </a:r>
            <a:r>
              <a:rPr lang="pt-BR" sz="2000">
                <a:solidFill>
                  <a:srgbClr val="274B6F"/>
                </a:solidFill>
              </a:rPr>
              <a:t> </a:t>
            </a:r>
            <a:endParaRPr lang="pt-BR" sz="2000">
              <a:solidFill>
                <a:srgbClr val="274B6F"/>
              </a:solidFill>
              <a:ea typeface="Calibri"/>
              <a:cs typeface="Calibri"/>
            </a:endParaRPr>
          </a:p>
          <a:p>
            <a:pPr algn="just">
              <a:lnSpc>
                <a:spcPct val="150000"/>
              </a:lnSpc>
            </a:pPr>
            <a:r>
              <a:rPr lang="pt-BR" sz="2000" b="1">
                <a:solidFill>
                  <a:srgbClr val="274B6F"/>
                </a:solidFill>
              </a:rPr>
              <a:t>Telefone:</a:t>
            </a:r>
            <a:r>
              <a:rPr lang="pt-BR" sz="2000">
                <a:solidFill>
                  <a:srgbClr val="274B6F"/>
                </a:solidFill>
              </a:rPr>
              <a:t> (21) 2334-4530</a:t>
            </a:r>
            <a:endParaRPr lang="pt-BR" sz="2000">
              <a:solidFill>
                <a:srgbClr val="274B6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66267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c588bd9-4874-42a8-aa7b-42b3a1a90466">
      <Terms xmlns="http://schemas.microsoft.com/office/infopath/2007/PartnerControls"/>
    </lcf76f155ced4ddcb4097134ff3c332f>
    <TaxCatchAll xmlns="697d8711-9bd3-4648-b396-b2feead7a984" xsi:nil="true"/>
    <_ip_UnifiedCompliancePolicyUIAction xmlns="http://schemas.microsoft.com/sharepoint/v3" xsi:nil="true"/>
    <Tag xmlns="ac588bd9-4874-42a8-aa7b-42b3a1a90466" xsi:nil="true"/>
    <Observa_x00e7__x00e3_o xmlns="ac588bd9-4874-42a8-aa7b-42b3a1a90466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B48BAA1F3F06F428903843101615C91" ma:contentTypeVersion="22" ma:contentTypeDescription="Crie um novo documento." ma:contentTypeScope="" ma:versionID="8b19551391bc7f8dda63879968f0023d">
  <xsd:schema xmlns:xsd="http://www.w3.org/2001/XMLSchema" xmlns:xs="http://www.w3.org/2001/XMLSchema" xmlns:p="http://schemas.microsoft.com/office/2006/metadata/properties" xmlns:ns1="http://schemas.microsoft.com/sharepoint/v3" xmlns:ns2="ac588bd9-4874-42a8-aa7b-42b3a1a90466" xmlns:ns3="697d8711-9bd3-4648-b396-b2feead7a984" targetNamespace="http://schemas.microsoft.com/office/2006/metadata/properties" ma:root="true" ma:fieldsID="067a42e5626d46c8aec8d28f9d629d59" ns1:_="" ns2:_="" ns3:_="">
    <xsd:import namespace="http://schemas.microsoft.com/sharepoint/v3"/>
    <xsd:import namespace="ac588bd9-4874-42a8-aa7b-42b3a1a90466"/>
    <xsd:import namespace="697d8711-9bd3-4648-b396-b2feead7a9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2:Tag" minOccurs="0"/>
                <xsd:element ref="ns2:MediaServiceObjectDetectorVersions" minOccurs="0"/>
                <xsd:element ref="ns2:Observa_x00e7__x00e3_o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Propriedades da Política de Conformidade Unificada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Ação de Interface do Usuário da Política de Conformidade Unificada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588bd9-4874-42a8-aa7b-42b3a1a904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ee6421aa-d9b0-4e3c-95a8-8135cba9e2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Tag" ma:index="26" nillable="true" ma:displayName="Tag" ma:format="Dropdown" ma:internalName="Tag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Fonte Oficial de Dados"/>
                    <xsd:enumeration value="Versão Atual"/>
                    <xsd:enumeration value="Fonte Subsidiária de Dados"/>
                    <xsd:enumeration value="Urgente"/>
                    <xsd:enumeration value="Modelo"/>
                    <xsd:enumeration value="Rascunho | Desatualizado"/>
                  </xsd:restriction>
                </xsd:simpleType>
              </xsd:element>
            </xsd:sequence>
          </xsd:extension>
        </xsd:complexContent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Observa_x00e7__x00e3_o" ma:index="28" nillable="true" ma:displayName="Observação" ma:format="Dropdown" ma:internalName="Observa_x00e7__x00e3_o">
      <xsd:simpleType>
        <xsd:restriction base="dms:Text">
          <xsd:maxLength value="255"/>
        </xsd:restriction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7d8711-9bd3-4648-b396-b2feead7a98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db89d77-8423-46b5-b95a-f1facf481541}" ma:internalName="TaxCatchAll" ma:showField="CatchAllData" ma:web="697d8711-9bd3-4648-b396-b2feead7a9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AA29C8-8547-4F71-9245-930C3C30EC88}">
  <ds:schemaRefs>
    <ds:schemaRef ds:uri="327fdab1-2ca0-4400-8ad1-f33cfc6d1fa5"/>
    <ds:schemaRef ds:uri="697d8711-9bd3-4648-b396-b2feead7a984"/>
    <ds:schemaRef ds:uri="ac588bd9-4874-42a8-aa7b-42b3a1a90466"/>
    <ds:schemaRef ds:uri="f511200d-bb33-45f2-a665-f0e486e93ca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3F15546-15BA-4C23-8165-53B6CCBEBA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155D74-833F-4616-BD85-8AD4AD21DD1C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127</Slides>
  <Notes>2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127</vt:i4>
      </vt:variant>
    </vt:vector>
  </HeadingPairs>
  <TitlesOfParts>
    <vt:vector size="128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Yago de Assis Silva Amaral</dc:creator>
  <cp:revision>6</cp:revision>
  <dcterms:created xsi:type="dcterms:W3CDTF">2023-06-02T19:43:40Z</dcterms:created>
  <dcterms:modified xsi:type="dcterms:W3CDTF">2026-01-21T14:21:47Z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0x010100AB48BAA1F3F06F428903843101615C91</vt:lpwstr>
  </property>
</Properties>
</file>